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handoutMasterIdLst>
    <p:handoutMasterId r:id="rId4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  <p:sldId id="258" r:id="rId17"/>
    <p:sldId id="259" r:id="rId18"/>
    <p:sldId id="260" r:id="rId19"/>
    <p:sldId id="261" r:id="rId20"/>
    <p:sldId id="262" r:id="rId21"/>
    <p:sldId id="293" r:id="rId22"/>
    <p:sldId id="264" r:id="rId23"/>
    <p:sldId id="26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  <p:sldId id="292" r:id="rId35"/>
    <p:sldId id="288" r:id="rId36"/>
    <p:sldId id="289" r:id="rId37"/>
    <p:sldId id="295" r:id="rId38"/>
    <p:sldId id="294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124" d="100"/>
          <a:sy n="124" d="100"/>
        </p:scale>
        <p:origin x="-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partisipasi dalam proyek riset</c:v>
                </c:pt>
                <c:pt idx="1">
                  <c:v>kewirausahaan</c:v>
                </c:pt>
                <c:pt idx="2">
                  <c:v>demonstrasi/praktek</c:v>
                </c:pt>
                <c:pt idx="3">
                  <c:v>magang</c:v>
                </c:pt>
                <c:pt idx="4">
                  <c:v>PKL/KKP</c:v>
                </c:pt>
                <c:pt idx="5">
                  <c:v>diskusi </c:v>
                </c:pt>
                <c:pt idx="6">
                  <c:v>perkuliahan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3.2</c:v>
                </c:pt>
                <c:pt idx="1">
                  <c:v>3.3</c:v>
                </c:pt>
                <c:pt idx="2">
                  <c:v>3.3</c:v>
                </c:pt>
                <c:pt idx="3">
                  <c:v>3.4</c:v>
                </c:pt>
                <c:pt idx="4">
                  <c:v>3.4</c:v>
                </c:pt>
                <c:pt idx="5">
                  <c:v>3.8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4-43E6-B6D8-0F338D52E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538816"/>
        <c:axId val="123589760"/>
      </c:barChart>
      <c:catAx>
        <c:axId val="12353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89760"/>
        <c:crosses val="autoZero"/>
        <c:auto val="1"/>
        <c:lblAlgn val="ctr"/>
        <c:lblOffset val="100"/>
        <c:noMultiLvlLbl val="0"/>
      </c:catAx>
      <c:valAx>
        <c:axId val="12358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3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00701814447107"/>
          <c:y val="4.6698279931368235E-2"/>
          <c:w val="0.6620147209859637"/>
          <c:h val="0.88955351204617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Belum bekerja karena menikah</c:v>
                </c:pt>
                <c:pt idx="1">
                  <c:v>Belum bekerja karena sibuk dengan keluarga</c:v>
                </c:pt>
                <c:pt idx="2">
                  <c:v>Belum bekerja karena memilih tidak bekerja</c:v>
                </c:pt>
                <c:pt idx="3">
                  <c:v>Bekerja part-time</c:v>
                </c:pt>
                <c:pt idx="4">
                  <c:v>Bekerja part-time &amp; sedang mencari pekerjaan baru</c:v>
                </c:pt>
                <c:pt idx="5">
                  <c:v>Belum bekerja karena melanjutkan pendidikan</c:v>
                </c:pt>
                <c:pt idx="6">
                  <c:v>Tidak bekerja karena alasan lain</c:v>
                </c:pt>
                <c:pt idx="7">
                  <c:v>Bekerja fulltime &amp; sedang mencari pekerjaan baru</c:v>
                </c:pt>
                <c:pt idx="8">
                  <c:v>Bekerja fulltime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6.0000000000000001E-3</c:v>
                </c:pt>
                <c:pt idx="2">
                  <c:v>0.01</c:v>
                </c:pt>
                <c:pt idx="3">
                  <c:v>1.7000000000000001E-2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0.112</c:v>
                </c:pt>
                <c:pt idx="7">
                  <c:v>0.221</c:v>
                </c:pt>
                <c:pt idx="8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C-432B-93CF-D07BD8E19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740160"/>
        <c:axId val="127746048"/>
      </c:barChart>
      <c:catAx>
        <c:axId val="12774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46048"/>
        <c:crosses val="autoZero"/>
        <c:auto val="1"/>
        <c:lblAlgn val="ctr"/>
        <c:lblOffset val="100"/>
        <c:noMultiLvlLbl val="0"/>
      </c:catAx>
      <c:valAx>
        <c:axId val="12774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4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Tidak</c:v>
                </c:pt>
                <c:pt idx="1">
                  <c:v>Tidak, saya sedang menunggu hasil lamaran kerja</c:v>
                </c:pt>
                <c:pt idx="2">
                  <c:v>Ya, saya akan mulai kerja dalam 2 minggu ke depan</c:v>
                </c:pt>
                <c:pt idx="3">
                  <c:v>Ya, tapi saya belum pasti akan bekerja dalam 2 minggu ke depan</c:v>
                </c:pt>
                <c:pt idx="4">
                  <c:v>Lainnya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0.60799999999999998</c:v>
                </c:pt>
                <c:pt idx="1">
                  <c:v>7.4999999999999997E-2</c:v>
                </c:pt>
                <c:pt idx="2">
                  <c:v>5.8000000000000003E-2</c:v>
                </c:pt>
                <c:pt idx="3">
                  <c:v>0.189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B1-4736-AE2C-AC2FD2DF3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00832"/>
        <c:axId val="127803392"/>
      </c:barChart>
      <c:catAx>
        <c:axId val="1278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03392"/>
        <c:crosses val="autoZero"/>
        <c:auto val="1"/>
        <c:lblAlgn val="ctr"/>
        <c:lblOffset val="100"/>
        <c:noMultiLvlLbl val="0"/>
      </c:catAx>
      <c:valAx>
        <c:axId val="1278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1507936507936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B3-4B8A-82BA-BC99EF372B7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B3-4B8A-82BA-BC99EF372B7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148148148148147E-3"/>
                  <c:y val="-0.11904793150856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B3-4B8A-82BA-BC99EF372B7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48148148148147E-3"/>
                  <c:y val="-0.3683402074740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B3-4B8A-82BA-BC99EF372B7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507936507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B3-4B8A-82BA-BC99EF372B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0.02</c:v>
                </c:pt>
                <c:pt idx="2">
                  <c:v>0.14000000000000001</c:v>
                </c:pt>
                <c:pt idx="3">
                  <c:v>0.57999999999999996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B3-4B8A-82BA-BC99EF372B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B3-4B8A-82BA-BC99EF372B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B3-4B8A-82BA-BC99EF372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28736"/>
        <c:axId val="127830272"/>
      </c:barChart>
      <c:catAx>
        <c:axId val="12782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830272"/>
        <c:crosses val="autoZero"/>
        <c:auto val="1"/>
        <c:lblAlgn val="ctr"/>
        <c:lblOffset val="100"/>
        <c:noMultiLvlLbl val="0"/>
      </c:catAx>
      <c:valAx>
        <c:axId val="127830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782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6778015107662103E-2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55910988654514E-2"/>
                  <c:y val="-4.761904761904758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3.800.000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761689901121912E-2"/>
                  <c:y val="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621676503920158E-2"/>
                  <c:y val="-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4.700.000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655910988654514E-2"/>
                  <c:y val="5.158730158730158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341144154733461E-2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4.250.000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4510138479880949E-2"/>
                  <c:y val="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4.200.000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5607276618512501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3.900.000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9438202247191E-2"/>
                  <c:y val="4.761904761904765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4.500.000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4906367041198504E-2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6.500.000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3000000</c:v>
                </c:pt>
                <c:pt idx="1">
                  <c:v>3800000</c:v>
                </c:pt>
                <c:pt idx="2">
                  <c:v>3000000</c:v>
                </c:pt>
                <c:pt idx="3">
                  <c:v>4700000</c:v>
                </c:pt>
                <c:pt idx="4">
                  <c:v>4000000</c:v>
                </c:pt>
                <c:pt idx="5">
                  <c:v>4250000</c:v>
                </c:pt>
                <c:pt idx="6">
                  <c:v>4200000</c:v>
                </c:pt>
                <c:pt idx="7">
                  <c:v>3900000</c:v>
                </c:pt>
                <c:pt idx="8">
                  <c:v>4500000</c:v>
                </c:pt>
                <c:pt idx="9">
                  <c:v>6500000</c:v>
                </c:pt>
                <c:pt idx="10">
                  <c:v>4000000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B0C-40F0-A3EA-1170C1486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9B0C-40F0-A3EA-1170C1486B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B0C-40F0-A3EA-1170C1486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55616"/>
        <c:axId val="128025344"/>
      </c:lineChart>
      <c:catAx>
        <c:axId val="12785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025344"/>
        <c:crosses val="autoZero"/>
        <c:auto val="1"/>
        <c:lblAlgn val="ctr"/>
        <c:lblOffset val="100"/>
        <c:noMultiLvlLbl val="0"/>
      </c:catAx>
      <c:valAx>
        <c:axId val="1280253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855616"/>
        <c:crosses val="autoZero"/>
        <c:crossBetween val="between"/>
        <c:majorUnit val="5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Tidak erat sama sekali</c:v>
                </c:pt>
                <c:pt idx="1">
                  <c:v>Kurang erat</c:v>
                </c:pt>
                <c:pt idx="2">
                  <c:v>Cukup erat</c:v>
                </c:pt>
                <c:pt idx="3">
                  <c:v>Erat</c:v>
                </c:pt>
                <c:pt idx="4">
                  <c:v>Sangat erat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1.9E-2</c:v>
                </c:pt>
                <c:pt idx="2">
                  <c:v>0.28899999999999998</c:v>
                </c:pt>
                <c:pt idx="3">
                  <c:v>0.42599999999999999</c:v>
                </c:pt>
                <c:pt idx="4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9C-4D4B-B00B-80B5A7974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18720"/>
        <c:axId val="128720256"/>
      </c:barChart>
      <c:catAx>
        <c:axId val="1287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20256"/>
        <c:crosses val="autoZero"/>
        <c:auto val="1"/>
        <c:lblAlgn val="ctr"/>
        <c:lblOffset val="100"/>
        <c:noMultiLvlLbl val="0"/>
      </c:catAx>
      <c:valAx>
        <c:axId val="1287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1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3"/>
                  <c:y val="-0.1468253968253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0-4862-BF7D-83A410AD97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5976067371042E-3"/>
                  <c:y val="-0.42382758158238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0-4862-BF7D-83A410AD97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875562720133283E-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C0-4862-BF7D-83A410AD97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148148148148147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C0-4862-BF7D-83A410AD97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0.72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C0-4862-BF7D-83A410AD9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C0-4862-BF7D-83A410AD97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C0-4862-BF7D-83A410AD9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42528"/>
        <c:axId val="128744064"/>
      </c:barChart>
      <c:catAx>
        <c:axId val="12874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28744064"/>
        <c:crosses val="autoZero"/>
        <c:auto val="1"/>
        <c:lblAlgn val="ctr"/>
        <c:lblOffset val="100"/>
        <c:noMultiLvlLbl val="0"/>
      </c:catAx>
      <c:valAx>
        <c:axId val="128744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74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9629629629629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67107958463473"/>
                  <c:y val="-3.902764017376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9337111609134792"/>
                  <c:y val="3.902764017376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4037236847442515"/>
                  <c:y val="1.177374785808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40572268080963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3966745933557779"/>
                  <c:y val="-7.87098384071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4037236847442515"/>
                  <c:y val="8.943730887744738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17-418B-83BD-9D68767A5E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17-418B-83BD-9D68767A5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17-418B-83BD-9D68767A5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17-418B-83BD-9D68767A5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94848"/>
        <c:axId val="128896384"/>
      </c:barChart>
      <c:catAx>
        <c:axId val="12889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8896384"/>
        <c:crosses val="autoZero"/>
        <c:auto val="1"/>
        <c:lblAlgn val="ctr"/>
        <c:lblOffset val="100"/>
        <c:noMultiLvlLbl val="0"/>
      </c:catAx>
      <c:valAx>
        <c:axId val="128896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889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8888888888888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0833333333333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731481481481481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4722222222222204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47222222222222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47222222222222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40277777777777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3.7</c:v>
                </c:pt>
                <c:pt idx="2">
                  <c:v>3.7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FC-4C2A-B968-A1D8EF433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FC-4C2A-B968-A1D8EF4339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9FC-4C2A-B968-A1D8EF433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198336"/>
        <c:axId val="129212416"/>
      </c:barChart>
      <c:catAx>
        <c:axId val="129198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9212416"/>
        <c:crosses val="autoZero"/>
        <c:auto val="1"/>
        <c:lblAlgn val="ctr"/>
        <c:lblOffset val="100"/>
        <c:noMultiLvlLbl val="0"/>
      </c:catAx>
      <c:valAx>
        <c:axId val="129212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19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56003018366496E-2"/>
          <c:y val="2.4862195604576687E-2"/>
          <c:w val="0.92464299896271152"/>
          <c:h val="0.82576776734592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42063492063492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38-46DF-8F11-8C428591A7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148148148147E-3"/>
                  <c:y val="-0.1428571428571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38-46DF-8F11-8C428591A7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Puas</c:v>
                </c:pt>
                <c:pt idx="1">
                  <c:v>Tidak puas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38-46DF-8F11-8C428591A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235584"/>
        <c:axId val="129302912"/>
      </c:barChart>
      <c:catAx>
        <c:axId val="12923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29302912"/>
        <c:crosses val="autoZero"/>
        <c:auto val="1"/>
        <c:lblAlgn val="ctr"/>
        <c:lblOffset val="100"/>
        <c:noMultiLvlLbl val="0"/>
      </c:catAx>
      <c:valAx>
        <c:axId val="129302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923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Materi kuliah terlalu sulit </c:v>
                </c:pt>
                <c:pt idx="1">
                  <c:v>Materi kuliah membosankan</c:v>
                </c:pt>
                <c:pt idx="2">
                  <c:v>Proses belajar mengajar kurang baik</c:v>
                </c:pt>
                <c:pt idx="3">
                  <c:v>Lingkungan belajar kurang mendukung</c:v>
                </c:pt>
                <c:pt idx="4">
                  <c:v>Biaya hidup terlalu mahal</c:v>
                </c:pt>
                <c:pt idx="5">
                  <c:v>Materi kuliah tidak update</c:v>
                </c:pt>
                <c:pt idx="6">
                  <c:v>Staf pengajar kurang profesional</c:v>
                </c:pt>
                <c:pt idx="7">
                  <c:v>Fasilitas kurang memadai</c:v>
                </c:pt>
                <c:pt idx="8">
                  <c:v>Biaya kuliah terlalu mahal</c:v>
                </c:pt>
                <c:pt idx="9">
                  <c:v>Materi kuliah tidak sesuai dengan minat saya</c:v>
                </c:pt>
                <c:pt idx="10">
                  <c:v>Tidak ada bidang/program studi yang sesuai minat saya</c:v>
                </c:pt>
                <c:pt idx="11">
                  <c:v>Lainnya</c:v>
                </c:pt>
                <c:pt idx="12">
                  <c:v>Bukan fakultas terbaik untuk bidang/program studi yang saya minati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8.0000000000000002E-3</c:v>
                </c:pt>
                <c:pt idx="1">
                  <c:v>8.0000000000000002E-3</c:v>
                </c:pt>
                <c:pt idx="2">
                  <c:v>1.6E-2</c:v>
                </c:pt>
                <c:pt idx="3">
                  <c:v>1.6E-2</c:v>
                </c:pt>
                <c:pt idx="4">
                  <c:v>2.5000000000000001E-2</c:v>
                </c:pt>
                <c:pt idx="5">
                  <c:v>3.3000000000000002E-2</c:v>
                </c:pt>
                <c:pt idx="6">
                  <c:v>0.09</c:v>
                </c:pt>
                <c:pt idx="7">
                  <c:v>0.09</c:v>
                </c:pt>
                <c:pt idx="8">
                  <c:v>0.123</c:v>
                </c:pt>
                <c:pt idx="9">
                  <c:v>0.123</c:v>
                </c:pt>
                <c:pt idx="10">
                  <c:v>0.14799999999999999</c:v>
                </c:pt>
                <c:pt idx="11">
                  <c:v>0.14799999999999999</c:v>
                </c:pt>
                <c:pt idx="12">
                  <c:v>0.17199999999999999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C5-467B-B8D6-3BB9133DF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369984"/>
        <c:axId val="129371520"/>
      </c:barChart>
      <c:catAx>
        <c:axId val="12936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71520"/>
        <c:crosses val="autoZero"/>
        <c:auto val="1"/>
        <c:lblAlgn val="ctr"/>
        <c:lblOffset val="100"/>
        <c:noMultiLvlLbl val="0"/>
      </c:catAx>
      <c:valAx>
        <c:axId val="12937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24467584192074E-2"/>
          <c:y val="3.8611642879800234E-2"/>
          <c:w val="0.92187397492569634"/>
          <c:h val="0.71816405860727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bersedia</c:v>
                </c:pt>
                <c:pt idx="1">
                  <c:v>bersedia, dikarenakan berasal dari daerah tersebut</c:v>
                </c:pt>
                <c:pt idx="2">
                  <c:v>tidak bersedia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0.48</c:v>
                </c:pt>
                <c:pt idx="1">
                  <c:v>6.8000000000000005E-2</c:v>
                </c:pt>
                <c:pt idx="2">
                  <c:v>0.45200000000000001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A-4590-B6D4-70FDF07A6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79008"/>
        <c:axId val="123707776"/>
      </c:barChart>
      <c:catAx>
        <c:axId val="1235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07776"/>
        <c:crosses val="autoZero"/>
        <c:auto val="1"/>
        <c:lblAlgn val="ctr"/>
        <c:lblOffset val="100"/>
        <c:noMultiLvlLbl val="0"/>
      </c:catAx>
      <c:valAx>
        <c:axId val="123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Tingkat kehadiran</c:v>
                </c:pt>
                <c:pt idx="1">
                  <c:v>Kepercayaan diri</c:v>
                </c:pt>
                <c:pt idx="2">
                  <c:v>Bahasa Inggris</c:v>
                </c:pt>
                <c:pt idx="3">
                  <c:v>Loyalitas terhadap perusahaan</c:v>
                </c:pt>
                <c:pt idx="4">
                  <c:v>Kemampuan menyesuaikan diri terhadap pekerjaan</c:v>
                </c:pt>
                <c:pt idx="5">
                  <c:v>Keahlian berdasarkan bidang ilmu (Profesionalisme)</c:v>
                </c:pt>
                <c:pt idx="6">
                  <c:v>Komunikasi</c:v>
                </c:pt>
                <c:pt idx="7">
                  <c:v>Kerjasama tim</c:v>
                </c:pt>
                <c:pt idx="8">
                  <c:v>Pengembangan diri</c:v>
                </c:pt>
                <c:pt idx="9">
                  <c:v>Penggunaan teknologi informasi</c:v>
                </c:pt>
                <c:pt idx="10">
                  <c:v>Kejujuran</c:v>
                </c:pt>
                <c:pt idx="11">
                  <c:v>Integritas (Etika dan Moral)</c:v>
                </c:pt>
                <c:pt idx="12">
                  <c:v>Penyesuian terhadap lingkungan kerja</c:v>
                </c:pt>
                <c:pt idx="13">
                  <c:v>Inisiatif dalam bekerja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3.3</c:v>
                </c:pt>
                <c:pt idx="1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2-444D-8BD7-B0F12E899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415040"/>
        <c:axId val="129416576"/>
      </c:barChart>
      <c:catAx>
        <c:axId val="12941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16576"/>
        <c:crosses val="autoZero"/>
        <c:auto val="1"/>
        <c:lblAlgn val="ctr"/>
        <c:lblOffset val="100"/>
        <c:noMultiLvlLbl val="0"/>
      </c:catAx>
      <c:valAx>
        <c:axId val="12941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2453136998573"/>
          <c:y val="5.1379327608449064E-2"/>
          <c:w val="0.48182348515739276"/>
          <c:h val="0.845562135862922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Kemampuan penguasaan teori dalam bekerja</c:v>
                </c:pt>
                <c:pt idx="1">
                  <c:v>Kemampuan dalam penyelesaian masalah</c:v>
                </c:pt>
                <c:pt idx="2">
                  <c:v>Kemampuan penguasaan masalah yang dihadapi dalam bekerja</c:v>
                </c:pt>
                <c:pt idx="3">
                  <c:v>Kemampuan kerja alumni UEU dibandingkan dengan alumni perguruan tinggi lain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7-4830-AA4C-957861E8A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488000"/>
        <c:axId val="129489536"/>
      </c:barChart>
      <c:catAx>
        <c:axId val="12948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89536"/>
        <c:crosses val="autoZero"/>
        <c:auto val="1"/>
        <c:lblAlgn val="ctr"/>
        <c:lblOffset val="100"/>
        <c:noMultiLvlLbl val="0"/>
      </c:catAx>
      <c:valAx>
        <c:axId val="1294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Direktur/CEO/Komisaris</c:v>
                </c:pt>
                <c:pt idx="1">
                  <c:v>Manager/Kep.Dep/Kep.Divisi/Kep.Biro</c:v>
                </c:pt>
                <c:pt idx="2">
                  <c:v>Ass. Manager/ Supervisor/Kep. Bagian</c:v>
                </c:pt>
                <c:pt idx="3">
                  <c:v>Staff/Anggota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0.18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06-433F-BDA4-6DAB63C03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573248"/>
        <c:axId val="129574784"/>
      </c:barChart>
      <c:catAx>
        <c:axId val="12957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74784"/>
        <c:crosses val="autoZero"/>
        <c:auto val="1"/>
        <c:lblAlgn val="ctr"/>
        <c:lblOffset val="100"/>
        <c:noMultiLvlLbl val="0"/>
      </c:catAx>
      <c:valAx>
        <c:axId val="12957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89210899925939E-2"/>
          <c:y val="7.0196241112015514E-2"/>
          <c:w val="0.90824599721526633"/>
          <c:h val="0.8237955075569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058901713461578E-3"/>
                  <c:y val="1.847269502947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Sebelum Wisuda</c:v>
                </c:pt>
                <c:pt idx="1">
                  <c:v>Sesudah Wisuda</c:v>
                </c:pt>
                <c:pt idx="2">
                  <c:v>Saya Tidak Mencari Kerja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0.372</c:v>
                </c:pt>
                <c:pt idx="1">
                  <c:v>0.46899999999999997</c:v>
                </c:pt>
                <c:pt idx="2">
                  <c:v>0.159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11-4779-9390-EEF34575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30176"/>
        <c:axId val="123871232"/>
      </c:barChart>
      <c:catAx>
        <c:axId val="1237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71232"/>
        <c:crosses val="autoZero"/>
        <c:auto val="1"/>
        <c:lblAlgn val="ctr"/>
        <c:lblOffset val="100"/>
        <c:noMultiLvlLbl val="0"/>
      </c:catAx>
      <c:valAx>
        <c:axId val="1238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87041431757841E-2"/>
          <c:y val="7.2610081155983788E-2"/>
          <c:w val="0.91035409170832382"/>
          <c:h val="0.6801593630293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saya memulai bisnis sendiri</c:v>
                </c:pt>
                <c:pt idx="1">
                  <c:v>saya sudah memperoleh pekerjaan sebelum lulus</c:v>
                </c:pt>
                <c:pt idx="2">
                  <c:v>saya melanjutkan kuliah</c:v>
                </c:pt>
                <c:pt idx="3">
                  <c:v>saya tidak mencari pekerjaan</c:v>
                </c:pt>
                <c:pt idx="4">
                  <c:v>lainnya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8.5999999999999993E-2</c:v>
                </c:pt>
                <c:pt idx="1">
                  <c:v>0.61899999999999999</c:v>
                </c:pt>
                <c:pt idx="2">
                  <c:v>0.14299999999999999</c:v>
                </c:pt>
                <c:pt idx="3">
                  <c:v>9.5000000000000001E-2</c:v>
                </c:pt>
                <c:pt idx="4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9-47D4-8D88-747E2EAE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119296"/>
        <c:axId val="124121088"/>
      </c:barChart>
      <c:catAx>
        <c:axId val="1241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21088"/>
        <c:crosses val="autoZero"/>
        <c:auto val="1"/>
        <c:lblAlgn val="ctr"/>
        <c:lblOffset val="100"/>
        <c:noMultiLvlLbl val="0"/>
      </c:catAx>
      <c:valAx>
        <c:axId val="124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39589156158972"/>
          <c:y val="5.1877667761833508E-2"/>
          <c:w val="0.49542324676664323"/>
          <c:h val="0.87884956165668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Lainnya</c:v>
                </c:pt>
                <c:pt idx="1">
                  <c:v>Menghubungi kemenakertrans</c:v>
                </c:pt>
                <c:pt idx="2">
                  <c:v>Menghubungi agen tenaga kerja komersial/swasta</c:v>
                </c:pt>
                <c:pt idx="3">
                  <c:v>Menghubungi biro kemahasiswaan atau fakultas</c:v>
                </c:pt>
                <c:pt idx="4">
                  <c:v>Bekerja di tempat yang sama semasa kuliah</c:v>
                </c:pt>
                <c:pt idx="5">
                  <c:v>Membangun bisnis sendiri (wirausaha)</c:v>
                </c:pt>
                <c:pt idx="6">
                  <c:v>Melalui proses magang</c:v>
                </c:pt>
                <c:pt idx="7">
                  <c:v>Memperoleh informasi dari career center universitas atau ikatan alumni</c:v>
                </c:pt>
                <c:pt idx="8">
                  <c:v>Membangun network sejak masih kuliah</c:v>
                </c:pt>
                <c:pt idx="9">
                  <c:v>Dihubungi perusahaan</c:v>
                </c:pt>
                <c:pt idx="10">
                  <c:v>Melamar ke perusahaan tanpa mengetahui lowongan yang ada</c:v>
                </c:pt>
                <c:pt idx="11">
                  <c:v>Melalui iklan di koran/majalah/brosur</c:v>
                </c:pt>
                <c:pt idx="12">
                  <c:v>Melalui relasi (misalnya dosen, orangtua, saudara, teman, dll)</c:v>
                </c:pt>
                <c:pt idx="13">
                  <c:v>Pergi ke job fair/bursa kerja</c:v>
                </c:pt>
                <c:pt idx="14">
                  <c:v>Mencari lewat internet/iklan online/milis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1.2999999999999999E-2</c:v>
                </c:pt>
                <c:pt idx="1">
                  <c:v>2.7E-2</c:v>
                </c:pt>
                <c:pt idx="2">
                  <c:v>3.5999999999999997E-2</c:v>
                </c:pt>
                <c:pt idx="3">
                  <c:v>5.5E-2</c:v>
                </c:pt>
                <c:pt idx="4">
                  <c:v>6.8000000000000005E-2</c:v>
                </c:pt>
                <c:pt idx="5">
                  <c:v>7.4999999999999997E-2</c:v>
                </c:pt>
                <c:pt idx="6">
                  <c:v>8.7999999999999995E-2</c:v>
                </c:pt>
                <c:pt idx="7">
                  <c:v>0.16</c:v>
                </c:pt>
                <c:pt idx="8">
                  <c:v>0.16600000000000001</c:v>
                </c:pt>
                <c:pt idx="9">
                  <c:v>0.189</c:v>
                </c:pt>
                <c:pt idx="10">
                  <c:v>0.24299999999999999</c:v>
                </c:pt>
                <c:pt idx="11">
                  <c:v>0.33200000000000002</c:v>
                </c:pt>
                <c:pt idx="12">
                  <c:v>0.37</c:v>
                </c:pt>
                <c:pt idx="13">
                  <c:v>0.43</c:v>
                </c:pt>
                <c:pt idx="14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5-4BAD-9EFF-F907939F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556800"/>
        <c:axId val="124558336"/>
      </c:barChart>
      <c:catAx>
        <c:axId val="12455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58336"/>
        <c:crosses val="autoZero"/>
        <c:auto val="1"/>
        <c:lblAlgn val="ctr"/>
        <c:lblOffset val="100"/>
        <c:noMultiLvlLbl val="0"/>
      </c:catAx>
      <c:valAx>
        <c:axId val="12455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2.228078644743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perusahaan yang dilamar</c:v>
                </c:pt>
                <c:pt idx="1">
                  <c:v>perusahaan yang respon lamaran</c:v>
                </c:pt>
                <c:pt idx="2">
                  <c:v>perusahaan yang mengundang wawancara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E9-49FB-A210-1737902A4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17472"/>
        <c:axId val="124619008"/>
      </c:barChart>
      <c:catAx>
        <c:axId val="12461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619008"/>
        <c:crosses val="autoZero"/>
        <c:auto val="1"/>
        <c:lblAlgn val="ctr"/>
        <c:lblOffset val="100"/>
        <c:noMultiLvlLbl val="0"/>
      </c:catAx>
      <c:valAx>
        <c:axId val="12461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61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 FISIOTERAPI</c:v>
                </c:pt>
                <c:pt idx="7">
                  <c:v>FAK. 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2.5</c:v>
                </c:pt>
                <c:pt idx="5">
                  <c:v>1</c:v>
                </c:pt>
                <c:pt idx="6">
                  <c:v>1.5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0F-426D-92DE-BBDD314E8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33216"/>
        <c:axId val="125834752"/>
      </c:lineChart>
      <c:catAx>
        <c:axId val="1258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34752"/>
        <c:crosses val="autoZero"/>
        <c:auto val="1"/>
        <c:lblAlgn val="ctr"/>
        <c:lblOffset val="100"/>
        <c:noMultiLvlLbl val="0"/>
      </c:catAx>
      <c:valAx>
        <c:axId val="1258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3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17176307421239E-2"/>
          <c:y val="5.5945024255380858E-2"/>
          <c:w val="0.92703972199893836"/>
          <c:h val="0.45010845141361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FAK.FISIOTERAPI</c:v>
                </c:pt>
                <c:pt idx="7">
                  <c:v>FAK.DIK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 formatCode="General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3.03</c:v>
                </c:pt>
                <c:pt idx="5">
                  <c:v>3</c:v>
                </c:pt>
                <c:pt idx="6">
                  <c:v>2.4</c:v>
                </c:pt>
                <c:pt idx="7">
                  <c:v>3.1</c:v>
                </c:pt>
                <c:pt idx="8">
                  <c:v>2.0699999999999998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E2-4745-8C6B-9F3B5B1A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53056"/>
        <c:axId val="125858944"/>
      </c:lineChart>
      <c:catAx>
        <c:axId val="1258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58944"/>
        <c:crosses val="autoZero"/>
        <c:auto val="1"/>
        <c:lblAlgn val="ctr"/>
        <c:lblOffset val="100"/>
        <c:noMultiLvlLbl val="0"/>
      </c:catAx>
      <c:valAx>
        <c:axId val="12585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8524127025849E-2"/>
          <c:y val="3.160378858364981E-2"/>
          <c:w val="0.90765789492747251"/>
          <c:h val="0.83252369938520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Bekerja</c:v>
                </c:pt>
                <c:pt idx="1">
                  <c:v>Tidak Bekerja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0.77700000000000002</c:v>
                </c:pt>
                <c:pt idx="1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3-4666-AC5F-BD992B65E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81344"/>
        <c:axId val="126272256"/>
      </c:barChart>
      <c:catAx>
        <c:axId val="1258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72256"/>
        <c:crosses val="autoZero"/>
        <c:auto val="1"/>
        <c:lblAlgn val="ctr"/>
        <c:lblOffset val="100"/>
        <c:noMultiLvlLbl val="0"/>
      </c:catAx>
      <c:valAx>
        <c:axId val="1262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E65774-A6EB-4A94-BF1D-AB0CF29D3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37B1AA-72AD-41C1-8B52-0A5F612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6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2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6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2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5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1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09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685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64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3069C-CA67-48AB-A1B1-091DFC7388D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084" y="2528266"/>
            <a:ext cx="7376467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Bernard MT Condensed" panose="02050806060905020404" pitchFamily="18" charset="0"/>
              </a:rPr>
              <a:t/>
            </a:r>
            <a:br>
              <a:rPr lang="en-US" sz="5400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>
                <a:latin typeface="Bernard MT Condensed" panose="02050806060905020404" pitchFamily="18" charset="0"/>
              </a:rPr>
              <a:t/>
            </a:r>
            <a:br>
              <a:rPr lang="en-US" dirty="0">
                <a:latin typeface="Bernard MT Condensed" panose="02050806060905020404" pitchFamily="18" charset="0"/>
              </a:rPr>
            </a:br>
            <a:r>
              <a:rPr lang="en-US" sz="5400" dirty="0" smtClean="0">
                <a:latin typeface="Bernard MT Condensed" panose="02050806060905020404" pitchFamily="18" charset="0"/>
              </a:rPr>
              <a:t>HASIL </a:t>
            </a:r>
            <a:r>
              <a:rPr lang="en-US" sz="5400" dirty="0" smtClean="0">
                <a:latin typeface="Bernard MT Condensed" panose="02050806060905020404" pitchFamily="18" charset="0"/>
              </a:rPr>
              <a:t>TRACER STUDY LULUSAN TAHUN 2015</a:t>
            </a:r>
            <a:br>
              <a:rPr lang="en-US" sz="5400" dirty="0" smtClean="0">
                <a:latin typeface="Bernard MT Condensed" panose="02050806060905020404" pitchFamily="18" charset="0"/>
              </a:rPr>
            </a:br>
            <a:r>
              <a:rPr lang="en-US" sz="5400" dirty="0" smtClean="0">
                <a:latin typeface="Bernard MT Condensed" panose="02050806060905020404" pitchFamily="18" charset="0"/>
              </a:rPr>
              <a:t>UNIVERSITAS ESA UNGGUL (TS-UEU) 2017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801" y="5500579"/>
            <a:ext cx="8045373" cy="930275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OLEH :</a:t>
            </a:r>
          </a:p>
          <a:p>
            <a:pPr algn="ctr"/>
            <a:r>
              <a:rPr lang="en-US" sz="1600" b="1" dirty="0" smtClean="0"/>
              <a:t>BIRO KONSELING DAN ALUMNI </a:t>
            </a:r>
          </a:p>
          <a:p>
            <a:pPr algn="ctr"/>
            <a:r>
              <a:rPr lang="en-US" sz="1600" b="1" dirty="0" smtClean="0"/>
              <a:t>UNIVERSITAS ESA UNGGUL</a:t>
            </a:r>
            <a:endParaRPr lang="en-US" sz="1600" b="1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232" y="187911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13" y="899032"/>
            <a:ext cx="10515600" cy="116969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EMAIL KEPADA LULUSAN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77" y="2497311"/>
            <a:ext cx="6596846" cy="3526971"/>
          </a:xfrm>
        </p:spPr>
      </p:pic>
    </p:spTree>
    <p:extLst>
      <p:ext uri="{BB962C8B-B14F-4D97-AF65-F5344CB8AC3E}">
        <p14:creationId xmlns:p14="http://schemas.microsoft.com/office/powerpoint/2010/main" val="4685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48" y="153395"/>
            <a:ext cx="10917096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DOKUMENTASI KEGIATAN TRACER STUDY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9" y="1244813"/>
            <a:ext cx="4680069" cy="250684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6" y="1244813"/>
            <a:ext cx="4934980" cy="2542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6" y="3983307"/>
            <a:ext cx="4934980" cy="2225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9" y="4026089"/>
            <a:ext cx="4680069" cy="21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603" y="207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DOKUMENTASI ACARA SOSIALISASI TRACER STUDY</a:t>
            </a:r>
            <a:endParaRPr lang="en-US" sz="2800" dirty="0"/>
          </a:p>
        </p:txBody>
      </p:sp>
      <p:pic>
        <p:nvPicPr>
          <p:cNvPr id="4" name="Content Placeholder 3" descr="C:\Documents and Settings\user\My Documents\Downloads\IMG201611301508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603" y="1121868"/>
            <a:ext cx="4111767" cy="245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:\Documents and Settings\user\My Documents\Downloads\IMG20161130140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431" y="1060397"/>
            <a:ext cx="4197772" cy="261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win7\Desktop\foto seminar tracer study 2015\IMG_20150413_082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625" y="3635580"/>
            <a:ext cx="4233658" cy="25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3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025" y="1882588"/>
            <a:ext cx="8047324" cy="218693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HASIL TS-UEU 2017 UNTUK LULUSAN TAHUN 2015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2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15" y="402451"/>
            <a:ext cx="9905998" cy="147857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STATISTIK RESPONS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67443"/>
              </p:ext>
            </p:extLst>
          </p:nvPr>
        </p:nvGraphicFramePr>
        <p:xfrm>
          <a:off x="1392197" y="1616376"/>
          <a:ext cx="9506463" cy="459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1980">
                  <a:extLst>
                    <a:ext uri="{9D8B030D-6E8A-4147-A177-3AD203B41FA5}">
                      <a16:colId xmlns:a16="http://schemas.microsoft.com/office/drawing/2014/main" xmlns="" val="1432318555"/>
                    </a:ext>
                  </a:extLst>
                </a:gridCol>
                <a:gridCol w="3068503">
                  <a:extLst>
                    <a:ext uri="{9D8B030D-6E8A-4147-A177-3AD203B41FA5}">
                      <a16:colId xmlns:a16="http://schemas.microsoft.com/office/drawing/2014/main" xmlns="" val="3641352947"/>
                    </a:ext>
                  </a:extLst>
                </a:gridCol>
                <a:gridCol w="2975980">
                  <a:extLst>
                    <a:ext uri="{9D8B030D-6E8A-4147-A177-3AD203B41FA5}">
                      <a16:colId xmlns:a16="http://schemas.microsoft.com/office/drawing/2014/main" xmlns="" val="1335394919"/>
                    </a:ext>
                  </a:extLst>
                </a:gridCol>
              </a:tblGrid>
              <a:tr h="89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Lulusan Universitas Esa Unggul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(D3, D4, S1 &amp; S2)</a:t>
                      </a:r>
                      <a:endParaRPr lang="id-ID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Tahun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371836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Jumlah Target Populasi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421544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Undelivered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(310/1465)x100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185428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Subyek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(1155/1465)x100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3890350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964359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Respon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(966/1465)x100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3769008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Nett Response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(966/1155)x100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370995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(782/966)x100 = 81%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680268"/>
                  </a:ext>
                </a:extLst>
              </a:tr>
            </a:tbl>
          </a:graphicData>
        </a:graphic>
      </p:graphicFrame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2350" y="405990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613" y="353466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BESAR PENEKANAN ASPEK-ASPEK PEMBELAJARAN DI PROGRAM STUDI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199908"/>
              </p:ext>
            </p:extLst>
          </p:nvPr>
        </p:nvGraphicFramePr>
        <p:xfrm>
          <a:off x="884473" y="1321368"/>
          <a:ext cx="10332082" cy="397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8229" y="49125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n=723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60058" y="5373918"/>
            <a:ext cx="10194877" cy="94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Rata-rata besar penekanan aspek-aspek pembelajaran pada program studi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di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Universitas Esa Unggul 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dapat pada kisaran 3,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– 3,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yang masuk dalam kategori “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besar”. Aspek yang memiliki rata-rata tertinggi adalah aspek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dengan nilai 3,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 sedangkan aspek pembelajaran yang memiliki nilai rata-rata terendah adalah “partisipasi dalam proyek riset” dengan nilai 3,2. 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802" y="-95976"/>
            <a:ext cx="8655362" cy="24731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KESEDIAAN DITEMPATKAN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DAERAH TERPENCIL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021294"/>
              </p:ext>
            </p:extLst>
          </p:nvPr>
        </p:nvGraphicFramePr>
        <p:xfrm>
          <a:off x="1619130" y="1871060"/>
          <a:ext cx="9633448" cy="296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2986" y="490046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n=690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9983" y="5422427"/>
            <a:ext cx="10773015" cy="1005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Universitas Esa Unggul bersedia untuk di tempatkan di daerah terpencil dan sebanyak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bersedia ditempatkan di daerah terpencil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3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2088" y="336043"/>
            <a:ext cx="10231395" cy="9843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Waktu Mencari Pekerjaan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80566"/>
              </p:ext>
            </p:extLst>
          </p:nvPr>
        </p:nvGraphicFramePr>
        <p:xfrm>
          <a:off x="1724167" y="1134495"/>
          <a:ext cx="9725167" cy="343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15573" y="47532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n=667</a:t>
            </a:r>
            <a:endParaRPr lang="en-US" b="1" dirty="0"/>
          </a:p>
        </p:txBody>
      </p:sp>
      <p:sp>
        <p:nvSpPr>
          <p:cNvPr id="11" name="Flowchart: Process 10"/>
          <p:cNvSpPr/>
          <p:nvPr/>
        </p:nvSpPr>
        <p:spPr>
          <a:xfrm>
            <a:off x="8527750" y="1800360"/>
            <a:ext cx="2786108" cy="54085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Sebelum Wisuda: 2 bulan</a:t>
            </a:r>
          </a:p>
          <a:p>
            <a:pPr algn="ctr"/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 Sesudah Wisuda : 2 bulan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3580" y="5199933"/>
            <a:ext cx="10643915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Sebanyak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mencari kerja sebelum wisuda dengan nilai median 2 bulan sebelum wisuda dan lulusan yang mencari kerja sesudah wisuda sebanyak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6,9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dengan nilai median 2 bulan sesudah wisuda. Sedangkan lulusan yang tidak mencari pekerjaan memiliki persentase sebesar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15,9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348" y="383378"/>
            <a:ext cx="7478339" cy="1492132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Alasan tidak mencari pekerjaan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70740"/>
              </p:ext>
            </p:extLst>
          </p:nvPr>
        </p:nvGraphicFramePr>
        <p:xfrm>
          <a:off x="1685767" y="1330657"/>
          <a:ext cx="9953862" cy="33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486" y="47458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n=105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7486" y="5115149"/>
            <a:ext cx="10461224" cy="9984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Alasan yang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memiliki nilai tertinggi adalah “saya sudah memperoleh pekerjaan sebelum lulus” dengan nilai persentase sebesar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61,9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dan alasan terkecil berada pada pilihan “saya memulai bisnis sendiri” dengan nilai persentase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8,6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10" y="152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Cara Mencari Pekerjaan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50066"/>
              </p:ext>
            </p:extLst>
          </p:nvPr>
        </p:nvGraphicFramePr>
        <p:xfrm>
          <a:off x="370703" y="1064525"/>
          <a:ext cx="11351739" cy="391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0950" y="501474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n=560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0950" y="5377572"/>
            <a:ext cx="10295056" cy="136442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75,4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pekerjaan dengan mencari info lowongan pekerjaan lewat internet dan sebanyak 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pekerjaan melalui informasi yang didapat dari pusat karir Universitas. Menghubungi Kemenkertrans memiliki presentase terkecil dengan nilai persentase 2%.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058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389"/>
            <a:ext cx="10515600" cy="46484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Biro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Konseling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Alumni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BKAL)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melaksanakan Tracer Study Universitas Esa Unggul (TS-UEU) sejak tahun 2006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(lulusan tahun 2004) masih secara manual (melalui telepon).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TS-UEU dilakukan untuk mendapatkan informasi mengenai: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Transisi dari pendidikan tinggi ke dunia kerja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Kepuasan lulusan terhadap institusi perguruan tinggi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Dokumen pendukung re-akreditasi Fakultas dan Universitas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Relevansi pendidikan tinggi dan perolehan kompetensi</a:t>
            </a:r>
          </a:p>
          <a:p>
            <a:pPr algn="just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Sejak tahun 2015 (lulusan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, TS-UEU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sudah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dilakukan secara online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8224" y="126938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5879" y="670956"/>
            <a:ext cx="864396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JUMLAH PERUSAHAAN YANG DILAMAR, YANG MERESPON DAN YANG MENGUNDANG WAWANCARA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65888524"/>
              </p:ext>
            </p:extLst>
          </p:nvPr>
        </p:nvGraphicFramePr>
        <p:xfrm>
          <a:off x="1650803" y="1616036"/>
          <a:ext cx="9049042" cy="34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8633" y="50049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n=413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8633" y="5374300"/>
            <a:ext cx="10918458" cy="121444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nilai median dari perusahaan yang dilamar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perusahaan yang merespon lamaran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adalah 5, sedangkan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perusahaan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yang mengundang wawancara memiliki nilai median 4.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76397"/>
              </p:ext>
            </p:extLst>
          </p:nvPr>
        </p:nvGraphicFramePr>
        <p:xfrm>
          <a:off x="1119116" y="1406438"/>
          <a:ext cx="9752366" cy="337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27568" y="699964"/>
            <a:ext cx="8034486" cy="79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 (SEBELUM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WISUDA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287" y="461294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n=142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6287" y="5006888"/>
            <a:ext cx="10475946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lulusan Universitas Esa Unggul memiliki waktu untuk memperoleh pekerjaan yang cukup cepat yaitu 1 bulan sebelum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wisuda.Untuk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lulusan Fakultas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 Industri Kreatif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memiliki waktu untuk memperoleh pekerjaan yang lebih cepat yaitu 6 bulan sebelum wisuda.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21356" y="214328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019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00398"/>
              </p:ext>
            </p:extLst>
          </p:nvPr>
        </p:nvGraphicFramePr>
        <p:xfrm>
          <a:off x="1553958" y="1744535"/>
          <a:ext cx="9332914" cy="320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27568" y="724354"/>
            <a:ext cx="8141578" cy="709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(SESUDAH WISUDA)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7" y="463755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n=346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6287" y="5006888"/>
            <a:ext cx="10475946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lulusan Universitas Esa Unggul memiliki waktu untuk memperoleh pekerjaan yang cukup cepat yaitu 2 bulan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wisuda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Untuk lulusan Fakultas Teknik, Fakultas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Ilmu Komputer, Fakultas Psikologi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dan Fakultas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Desain dan Industri Kreatif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memiliki waktu untuk memperoleh pekerjaan yang lebih lama yaitu 3 bulan.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956197" y="2129642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248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57" y="406468"/>
            <a:ext cx="9020432" cy="1060835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Times New Roman" pitchFamily="18" charset="0"/>
                <a:cs typeface="Times New Roman" pitchFamily="18" charset="0"/>
              </a:rPr>
              <a:t>Status Bekerja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36575"/>
              </p:ext>
            </p:extLst>
          </p:nvPr>
        </p:nvGraphicFramePr>
        <p:xfrm>
          <a:off x="1268627" y="1199295"/>
          <a:ext cx="9663230" cy="36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1003" y="501895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n=611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1002" y="5388291"/>
            <a:ext cx="10325048" cy="12854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7,7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lulusan Universitas Esa Unggul sudah memperoleh pekerjaan dan lulusan yang tidak 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sekitar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22,3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872" y="530985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SITUASI SAAT INI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155450"/>
              </p:ext>
            </p:extLst>
          </p:nvPr>
        </p:nvGraphicFramePr>
        <p:xfrm>
          <a:off x="625526" y="85228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08235" y="5210686"/>
            <a:ext cx="977497" cy="2413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n = 689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8512" y="5452064"/>
            <a:ext cx="10842170" cy="12535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Berdasarkan diagram ini sebagian besar situasi lulusan Universitas Esa Unggul saat ini sudah bekerja baik bekerja full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maupun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part time. Dan lulusan yang tidak bekerja dikarenakan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kan 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4,5% serta tidak bekerja dikarenakan alasan lain sebesar 11,2%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649372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Keaktifan Mencari Pekerjaan</a:t>
            </a:r>
            <a:br>
              <a:rPr lang="id-ID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BAGI LULUSAN YANG TIDAK BEKERJA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9983" y="5585113"/>
            <a:ext cx="10742279" cy="873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Berdasarkan diagram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60,8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UEU tidak aktif mencari pekerjaan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sedangkan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persentase terendah yaitu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lulusan menjawab akan memulai bekerja dalam 2 minggu kedepan.</a:t>
            </a:r>
            <a:endParaRPr lang="id-ID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264" y="5163301"/>
            <a:ext cx="857256" cy="2857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</a:t>
            </a:r>
            <a:r>
              <a:rPr lang="en-US" sz="1400" b="1" dirty="0" smtClean="0"/>
              <a:t>602</a:t>
            </a:r>
            <a:endParaRPr lang="id-ID" sz="1200" b="1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42840"/>
              </p:ext>
            </p:extLst>
          </p:nvPr>
        </p:nvGraphicFramePr>
        <p:xfrm>
          <a:off x="918264" y="12337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516" y="628113"/>
            <a:ext cx="8240162" cy="769544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ENIS</a:t>
            </a:r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PERUSAHAAN TEMPAT LULUSAN BEKERJA</a:t>
            </a:r>
            <a:endParaRPr lang="id-ID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630091" y="5459241"/>
            <a:ext cx="11088060" cy="1330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Berdasarkan diagram diatas ini, sebagian besar lulusan bekerja di perusahaan swasta nasional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sebesar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58%. Dan terdapat 13% lulusan yang bekerja di instansi pemerintah &amp;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berwiraswasta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wirausaha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di perusahaan swasta multinasional/asing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yang bekerja pada organisasi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non-profit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sebesar 2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0819" y="5104731"/>
            <a:ext cx="857256" cy="2857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449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82975772"/>
              </p:ext>
            </p:extLst>
          </p:nvPr>
        </p:nvGraphicFramePr>
        <p:xfrm>
          <a:off x="1375442" y="1559858"/>
          <a:ext cx="9651679" cy="36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86" y="553590"/>
            <a:ext cx="7508211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PENDAPATAN LULUSAN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82537" y="4969564"/>
            <a:ext cx="10966565" cy="11995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6100763" algn="l"/>
              </a:tabLst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Nilai median pendapatan lulusan UEU sebesar Rp. 4.000.000,- . Fakultas yang lulusannya memiliki nilai median dengan pendapatan terbesar untuk lulusan S1 adalah Fakultas Ilmu Komunikasi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Program S2 (Pascasarjana) memiliki nilai median pendapatan tertinggi yaitu Rp. 6.500.000,-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3.000.000,-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5604" y="4505832"/>
            <a:ext cx="857256" cy="2834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450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49394076"/>
              </p:ext>
            </p:extLst>
          </p:nvPr>
        </p:nvGraphicFramePr>
        <p:xfrm>
          <a:off x="878187" y="1023119"/>
          <a:ext cx="10764570" cy="391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49" y="611133"/>
            <a:ext cx="9399479" cy="668221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Keeratan pekerjaan dengan program studi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653143" y="5667115"/>
            <a:ext cx="10957431" cy="100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Pada diagram ini menjelaskan tingkat keeratan antara pendidikan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 program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dengan pekerjaan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esar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2,6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sebanyak 1,9% lulusan memilih jawaban “kurang erat”.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9158" y="5268544"/>
            <a:ext cx="803353" cy="3571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n</a:t>
            </a: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=432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13736"/>
              </p:ext>
            </p:extLst>
          </p:nvPr>
        </p:nvGraphicFramePr>
        <p:xfrm>
          <a:off x="969992" y="11784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1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27" y="43697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>
                <a:effectLst/>
                <a:latin typeface="Times New Roman" pitchFamily="18" charset="0"/>
                <a:cs typeface="Times New Roman" pitchFamily="18" charset="0"/>
              </a:rPr>
              <a:t>Keselarasan vertikal</a:t>
            </a:r>
            <a:endParaRPr lang="id-ID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68192" y="5314383"/>
            <a:ext cx="10803963" cy="1312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Pada diagram ini menjelaskan tingkat pendidikan yang paling sesuai untuk pekerjaan yang diperoleh lulusan. Sebanyak 72% pekerjaan yang diperoleh lulusan sudah sesuai dengan tingkat pendidikan lulusan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8192" y="3211532"/>
            <a:ext cx="880157" cy="360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>
                <a:solidFill>
                  <a:schemeClr val="bg1"/>
                </a:solidFill>
                <a:cs typeface="Arial" pitchFamily="34" charset="0"/>
              </a:rPr>
              <a:t>n=411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31356049"/>
              </p:ext>
            </p:extLst>
          </p:nvPr>
        </p:nvGraphicFramePr>
        <p:xfrm>
          <a:off x="1756373" y="1073245"/>
          <a:ext cx="9252640" cy="399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21" y="269874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79" y="2549738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Survey dilakukan 2 tahun setelah lulus</a:t>
            </a:r>
          </a:p>
          <a:p>
            <a:pPr marL="533400" indent="-177800">
              <a:buFont typeface="Wingdings" pitchFamily="2" charset="2"/>
              <a:buChar char="§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 fokuskan pada rekam jejak alumni, informasi karir/pekerjaan lulusan dan digunakan pula untuk evaluasi dalam hal pembelajaran di Fakultas dan Universitas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15848" y="2755325"/>
            <a:ext cx="2044271" cy="16880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di UEU (secara online)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90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4273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00682" y="1574461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(2013)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31366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(2016)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88680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(2014)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2127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960023" y="1594967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(2015)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5021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519774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5077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6853" y="192123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788" y="525737"/>
            <a:ext cx="9078378" cy="8382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Kompetensi yang dikuasai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LULUSAN 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5459" y="5345454"/>
            <a:ext cx="10752853" cy="13541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Rata-rata penguasaan kompetensi lulusan Universitas Esa Unggul terdapat pada kisaran 3,5 – 3,9 yang masuk dalam kategori “cukup tinggi”. kompetensi yang memiliki rata-rata tertinggi adalah kompetensi bekerja dalam tim, komunikasi, loyalitas &amp;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integritas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penggunaan komputer dengan nilai 3,9.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3,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46506" y="2899895"/>
            <a:ext cx="714380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n=573</a:t>
            </a:r>
            <a:endParaRPr lang="id-ID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8950407"/>
              </p:ext>
            </p:extLst>
          </p:nvPr>
        </p:nvGraphicFramePr>
        <p:xfrm>
          <a:off x="1460886" y="1025840"/>
          <a:ext cx="9901214" cy="42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0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96" y="869485"/>
            <a:ext cx="8686800" cy="555409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Kontribusi perguruan tinggi terhadap kompetensi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LULUSaN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3666" y="5278170"/>
            <a:ext cx="10678968" cy="14847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Rata-rata kontribusi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terhadap penguasaan kompetensi lulusan terdapat pada kisaran 3,5 – 3,8 yang masuk dalam kategori “cukup tinggi”.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ntribusi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yang memiliki rata-rata tertinggi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loyalitas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&amp; integritas, manajemen waktu, bekerja dalam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komunikasi dengan nilai 3,8.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3666" y="2842690"/>
            <a:ext cx="907035" cy="238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600" b="1" dirty="0">
                <a:solidFill>
                  <a:schemeClr val="bg1"/>
                </a:solidFill>
                <a:cs typeface="Arial" pitchFamily="34" charset="0"/>
              </a:rPr>
              <a:t>n=438</a:t>
            </a:r>
            <a:endParaRPr lang="id-ID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8782235"/>
              </p:ext>
            </p:extLst>
          </p:nvPr>
        </p:nvGraphicFramePr>
        <p:xfrm>
          <a:off x="1638679" y="1559858"/>
          <a:ext cx="9469923" cy="353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062" y="737336"/>
            <a:ext cx="7870012" cy="838200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Kepuasan lulusan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3143" y="5237175"/>
            <a:ext cx="10773015" cy="1009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lulusan 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kepuasaan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81%,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19%.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82872" y="4724671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>
                <a:solidFill>
                  <a:schemeClr val="bg1"/>
                </a:solidFill>
                <a:cs typeface="Arial" pitchFamily="34" charset="0"/>
              </a:rPr>
              <a:t>n=567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15951061"/>
              </p:ext>
            </p:extLst>
          </p:nvPr>
        </p:nvGraphicFramePr>
        <p:xfrm>
          <a:off x="2565265" y="1625957"/>
          <a:ext cx="7272808" cy="296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3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4" y="522030"/>
            <a:ext cx="8921578" cy="650789"/>
          </a:xfrm>
        </p:spPr>
        <p:txBody>
          <a:bodyPr>
            <a:normAutofit/>
          </a:bodyPr>
          <a:lstStyle/>
          <a:p>
            <a:pPr algn="ctr"/>
            <a:r>
              <a:rPr lang="id-ID" sz="3467" dirty="0" smtClean="0"/>
              <a:t>ALASAN</a:t>
            </a:r>
            <a:r>
              <a:rPr lang="en-US" sz="3467" dirty="0" smtClean="0"/>
              <a:t> LULUSAN</a:t>
            </a:r>
            <a:r>
              <a:rPr lang="id-ID" sz="3467" dirty="0" smtClean="0"/>
              <a:t> </a:t>
            </a:r>
            <a:r>
              <a:rPr lang="id-ID" sz="3467" dirty="0"/>
              <a:t>TIDAK </a:t>
            </a:r>
            <a:r>
              <a:rPr lang="id-ID" sz="3467" dirty="0" smtClean="0"/>
              <a:t>PUA</a:t>
            </a:r>
            <a:r>
              <a:rPr lang="en-US" sz="3467" dirty="0" smtClean="0"/>
              <a:t>S</a:t>
            </a:r>
            <a:endParaRPr lang="id-ID" sz="3467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05384"/>
              </p:ext>
            </p:extLst>
          </p:nvPr>
        </p:nvGraphicFramePr>
        <p:xfrm>
          <a:off x="782595" y="1137237"/>
          <a:ext cx="10626810" cy="435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4444" y="5130334"/>
            <a:ext cx="1056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n = 122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566" y="5468888"/>
            <a:ext cx="11003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lulusan merasa tidak puas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fakultas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terbaik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untu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bidang/program studi yang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diminati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”, 14,8%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beralasan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/program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minatnya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14,8%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persentase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0,8%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alasan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materi kuliah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membosankan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12679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1421" y="2011038"/>
            <a:ext cx="7776243" cy="250002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HASIL TS-UEU 2017 UNTUK pengguna LULUSAN TAHUN 2015</a:t>
            </a:r>
            <a:endParaRPr lang="en-US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91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35" y="261257"/>
            <a:ext cx="10940322" cy="14921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Rata-rata kompetensi lulusan menurut pengguna alumni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624958"/>
              </p:ext>
            </p:extLst>
          </p:nvPr>
        </p:nvGraphicFramePr>
        <p:xfrm>
          <a:off x="1342295" y="1241946"/>
          <a:ext cx="9639641" cy="416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810905" y="2919489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1670" y="5413803"/>
            <a:ext cx="10984021" cy="124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diagram berikut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ini dapat dilihat bahwa rata-rata kompetensi lulusan UEU berada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kisaran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3 - 3,3 yang masuk dalam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Kompetensi yang memiliki rata-rata tertinggi adalah kompetensi “inisiatif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“penyesuaian terhadap lingkungan kerja”. Untuk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diri”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kehadiran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2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820" y="210557"/>
            <a:ext cx="10178322" cy="14921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Rata-rata kemampuan kerja lulusan </a:t>
            </a:r>
            <a:r>
              <a:rPr lang="en-US" sz="4000" dirty="0" err="1" smtClean="0"/>
              <a:t>ueu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66232"/>
              </p:ext>
            </p:extLst>
          </p:nvPr>
        </p:nvGraphicFramePr>
        <p:xfrm>
          <a:off x="911207" y="1246243"/>
          <a:ext cx="10523387" cy="395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99246" y="5218213"/>
            <a:ext cx="10957431" cy="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diagram berikut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dapat dilihat bahwa rata-rata kemampuan kerja  UEU berada dalam kisaran 3 – 3,1 yang masuk dalam kategori “baik”. Kemampuan kerja dibandingkan lulusan perguruan tinggi lainnya memiliki rata-rata tertinggi dengan nilai 3,1 sedangkan untuk kemampuan alumni UEU dalam menyelesaikan masalah, penguasaan masalah yang dihadapi dalam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penguasaan teori alumni UEU memiliki nilai rata-rata yang sama yaitu 3.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85588" y="4801571"/>
            <a:ext cx="764787" cy="257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cs typeface="Arial" pitchFamily="34" charset="0"/>
              </a:rPr>
              <a:t>n=</a:t>
            </a:r>
            <a:r>
              <a:rPr lang="en-US" sz="1400" b="1" dirty="0" smtClean="0">
                <a:cs typeface="Arial" pitchFamily="34" charset="0"/>
              </a:rPr>
              <a:t>30</a:t>
            </a:r>
            <a:endParaRPr lang="id-ID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1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79" y="361150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Posisi tertinggi lulusan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0488"/>
              </p:ext>
            </p:extLst>
          </p:nvPr>
        </p:nvGraphicFramePr>
        <p:xfrm>
          <a:off x="1102993" y="1522012"/>
          <a:ext cx="9906000" cy="381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12116" y="5257585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cs typeface="Arial" pitchFamily="34" charset="0"/>
              </a:rPr>
              <a:t>n=</a:t>
            </a:r>
            <a:r>
              <a:rPr lang="en-US" sz="1400" b="1" dirty="0" smtClean="0">
                <a:cs typeface="Arial" pitchFamily="34" charset="0"/>
              </a:rPr>
              <a:t>30</a:t>
            </a:r>
            <a:endParaRPr lang="id-ID" sz="1400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35" y="5534105"/>
            <a:ext cx="1081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Posisi tertinggi lulusan UEU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sebagai Staff/Anggota sebesar 70% dan posisi terendah sebagai Direktur/CEO/Komisaris sebesar 2%.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5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149" y="1253882"/>
            <a:ext cx="9543064" cy="439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 </a:t>
            </a:r>
          </a:p>
          <a:p>
            <a:pPr marL="0" indent="0" algn="ctr">
              <a:buNone/>
            </a:pPr>
            <a:r>
              <a:rPr lang="en-US" sz="7200" dirty="0" smtClean="0"/>
              <a:t>For Your Attention </a:t>
            </a:r>
            <a:r>
              <a:rPr lang="en-US" sz="7200" dirty="0" smtClean="0">
                <a:sym typeface="Wingdings" panose="05000000000000000000" pitchFamily="2" charset="2"/>
              </a:rPr>
              <a:t>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42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86" y="646601"/>
            <a:ext cx="10515600" cy="80490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 PENELITIAN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26" y="737667"/>
            <a:ext cx="10825258" cy="60255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Populasi 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target: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S1 dan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S2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Alumni/lulusan yang telah</a:t>
            </a:r>
            <a:r>
              <a:rPr lang="id-ID" altLang="en-US" sz="1400" dirty="0">
                <a:latin typeface="Times New Roman" pitchFamily="18" charset="0"/>
                <a:cs typeface="Times New Roman" pitchFamily="18" charset="0"/>
              </a:rPr>
              <a:t> 2 tahun </a:t>
            </a: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lulus</a:t>
            </a:r>
            <a:endParaRPr lang="id-ID" alt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Koleksi data: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Keseluruhan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Sensal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Kuesioner Online sejak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tahun 2015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Standarisasi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Instrumen (Unitrace, Indotrace, UI, UEU)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Prosedur (reminder via telepon dan email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Waktu 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studi: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Sesi ke-1 :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Maret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31 Mei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(melakukan tracer study untuk lulusan S1)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Sesi ke-2 : 1 Agustus – 31 Oktober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mengingatkan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alumni S1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melengkapi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kuesioner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tracer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melakukan tracer study untuk lulusan S2,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menganalisa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data serta menyusun laporan akhir tracer study)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6208" y="167310"/>
            <a:ext cx="2489627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99" y="305588"/>
            <a:ext cx="9792388" cy="1325563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ALUR KEGIATAN TRACER STUDY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21519" y="1825625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Pembuatan kuesioner yang berkolaborasi dengan unit terkait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250411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1600" smtClean="0">
                <a:solidFill>
                  <a:schemeClr val="tx1"/>
                </a:solidFill>
              </a:rPr>
              <a:t>Mengubah  kuesioner  manual menjadi online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6322113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website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TS 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8608129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password/PIN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bagi  tiap lulusan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608129" y="4183079"/>
            <a:ext cx="16430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Pengiriman email serentak kepada lulusan (email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blast)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5893485" y="4183079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Pengolahan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3893221" y="4183079"/>
            <a:ext cx="150019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964395" y="4183079"/>
            <a:ext cx="150019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Laporan akhir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hasil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tracer study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519" y="3040071"/>
            <a:ext cx="200026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id-ID" sz="1600" dirty="0" smtClean="0"/>
              <a:t> Rujukan Dikti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 smtClean="0"/>
              <a:t>Rujukan UI</a:t>
            </a:r>
            <a:endParaRPr lang="id-ID" sz="16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250411" y="3040071"/>
            <a:ext cx="164307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QTAFI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8608129" y="5254625"/>
            <a:ext cx="1643074" cy="642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sz="1600" dirty="0" smtClean="0"/>
              <a:t>Reminder via telepon dan email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3821783" y="24328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5893485" y="24328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7965187" y="24328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 rot="5400000">
            <a:off x="8858162" y="3611575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9" idx="3"/>
          </p:cNvCxnSpPr>
          <p:nvPr/>
        </p:nvCxnSpPr>
        <p:spPr>
          <a:xfrm rot="10800000">
            <a:off x="8108063" y="47545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10" idx="3"/>
          </p:cNvCxnSpPr>
          <p:nvPr/>
        </p:nvCxnSpPr>
        <p:spPr>
          <a:xfrm rot="10800000">
            <a:off x="5393419" y="47545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11" idx="3"/>
          </p:cNvCxnSpPr>
          <p:nvPr/>
        </p:nvCxnSpPr>
        <p:spPr>
          <a:xfrm rot="10800000">
            <a:off x="3464593" y="475458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9"/>
          <p:cNvSpPr txBox="1">
            <a:spLocks/>
          </p:cNvSpPr>
          <p:nvPr/>
        </p:nvSpPr>
        <p:spPr>
          <a:xfrm>
            <a:off x="6322113" y="3040071"/>
            <a:ext cx="164307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 oleh bagian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UEU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5893485" y="5326087"/>
            <a:ext cx="221457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data dari QTAFI ke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9"/>
          <p:cNvSpPr txBox="1">
            <a:spLocks/>
          </p:cNvSpPr>
          <p:nvPr/>
        </p:nvSpPr>
        <p:spPr>
          <a:xfrm>
            <a:off x="3893221" y="5326087"/>
            <a:ext cx="150019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629" y="280166"/>
            <a:ext cx="2452515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92" y="9090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MEKANISME MENGHUBUNGI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LULUSAN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84083" y="2557463"/>
            <a:ext cx="442383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1885" y="246182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76" y="315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LINK TRACER STUDY PADA WEBSITE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UEU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3" y="2603567"/>
            <a:ext cx="2096523" cy="331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164430"/>
            <a:ext cx="4141641" cy="50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997" y="8913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cap="all" dirty="0">
                <a:latin typeface="Times New Roman" pitchFamily="18" charset="0"/>
                <a:cs typeface="Times New Roman" pitchFamily="18" charset="0"/>
              </a:rPr>
              <a:t>Akses laman kuesioner TS-UEU </a:t>
            </a:r>
            <a:r>
              <a:rPr lang="id-ID" sz="28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800" b="1" cap="all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74" y="2557463"/>
            <a:ext cx="2289066" cy="3505240"/>
          </a:xfrm>
        </p:spPr>
      </p:pic>
    </p:spTree>
    <p:extLst>
      <p:ext uri="{BB962C8B-B14F-4D97-AF65-F5344CB8AC3E}">
        <p14:creationId xmlns:p14="http://schemas.microsoft.com/office/powerpoint/2010/main" val="23645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28" y="3457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FORMAT KUESIONER TS-UEU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306286"/>
            <a:ext cx="4754395" cy="4887045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61" y="1298602"/>
            <a:ext cx="4336492" cy="48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1697</TotalTime>
  <Words>1647</Words>
  <Application>Microsoft Office PowerPoint</Application>
  <PresentationFormat>Custom</PresentationFormat>
  <Paragraphs>210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Organic</vt:lpstr>
      <vt:lpstr>                  HASIL TRACER STUDY LULUSAN TAHUN 2015 UNIVERSITAS ESA UNGGUL (TS-UEU) 2017</vt:lpstr>
      <vt:lpstr>PENDAHULUAN</vt:lpstr>
      <vt:lpstr>PENDAHULUAN</vt:lpstr>
      <vt:lpstr>METODOLOGI PENELITIAN</vt:lpstr>
      <vt:lpstr>ALUR KEGIATAN TRACER STUDY</vt:lpstr>
      <vt:lpstr>MEKANISME MENGHUBUNGI LULUSAN</vt:lpstr>
      <vt:lpstr>LINK TRACER STUDY PADA WEBSITE UEU</vt:lpstr>
      <vt:lpstr>Akses laman kuesioner TS-UEU  </vt:lpstr>
      <vt:lpstr>FORMAT KUESIONER TS-UEU</vt:lpstr>
      <vt:lpstr>EMAIL KEPADA LULUSAN</vt:lpstr>
      <vt:lpstr>DOKUMENTASI KEGIATAN TRACER STUDY</vt:lpstr>
      <vt:lpstr>DOKUMENTASI ACARA SOSIALISASI TRACER STUDY</vt:lpstr>
      <vt:lpstr>HASIL TS-UEU 2017 UNTUK LULUSAN TAHUN 2015</vt:lpstr>
      <vt:lpstr>  STATISTIK RESPONS</vt:lpstr>
      <vt:lpstr>BESAR PENEKANAN ASPEK-ASPEK PEMBELAJARAN DI PROGRAM STUDI</vt:lpstr>
      <vt:lpstr>KESEDIAAN DITEMPATKAN DI DAERAH TERPENCIL</vt:lpstr>
      <vt:lpstr>   Waktu Mencari Pekerjaan</vt:lpstr>
      <vt:lpstr>Alasan tidak mencari pekerjaan</vt:lpstr>
      <vt:lpstr>Cara Mencari Pekerjaan</vt:lpstr>
      <vt:lpstr>PowerPoint Presentation</vt:lpstr>
      <vt:lpstr>PowerPoint Presentation</vt:lpstr>
      <vt:lpstr>PowerPoint Presentation</vt:lpstr>
      <vt:lpstr>Status Bekerja</vt:lpstr>
      <vt:lpstr>SITUASI SAAT INI</vt:lpstr>
      <vt:lpstr>Keaktifan Mencari Pekerjaan BAGI LULUSAN YANG TIDAK BEKERJA</vt:lpstr>
      <vt:lpstr>JENIS PERUSAHAAN TEMPAT LULUSAN BEKERJA</vt:lpstr>
      <vt:lpstr>PENDAPATAN LULUSAN</vt:lpstr>
      <vt:lpstr>Keeratan pekerjaan dengan program studi</vt:lpstr>
      <vt:lpstr>Keselarasan vertikal</vt:lpstr>
      <vt:lpstr>Kompetensi yang dikuasai LULUSAN </vt:lpstr>
      <vt:lpstr>Kontribusi perguruan tinggi terhadap kompetensi LULUSaN</vt:lpstr>
      <vt:lpstr>Kepuasan lulusan</vt:lpstr>
      <vt:lpstr>ALASAN LULUSAN TIDAK PUAS</vt:lpstr>
      <vt:lpstr>HASIL TS-UEU 2017 UNTUK pengguna LULUSAN TAHUN 2015</vt:lpstr>
      <vt:lpstr>Rata-rata kompetensi lulusan menurut pengguna alumni</vt:lpstr>
      <vt:lpstr>Rata-rata kemampuan kerja lulusan ueu</vt:lpstr>
      <vt:lpstr>Posisi tertinggi lulusan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dkpkstaff</cp:lastModifiedBy>
  <cp:revision>180</cp:revision>
  <cp:lastPrinted>2017-11-10T10:36:41Z</cp:lastPrinted>
  <dcterms:created xsi:type="dcterms:W3CDTF">2017-10-30T07:46:47Z</dcterms:created>
  <dcterms:modified xsi:type="dcterms:W3CDTF">2018-01-22T10:54:59Z</dcterms:modified>
</cp:coreProperties>
</file>