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9.xml" ContentType="application/vnd.openxmlformats-officedocument.drawingml.char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7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3" r:id="rId23"/>
    <p:sldId id="29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18" autoAdjust="0"/>
    <p:restoredTop sz="94660"/>
  </p:normalViewPr>
  <p:slideViewPr>
    <p:cSldViewPr snapToGrid="0">
      <p:cViewPr>
        <p:scale>
          <a:sx n="80" d="100"/>
          <a:sy n="80" d="100"/>
        </p:scale>
        <p:origin x="-47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perkuliahan</c:v>
                </c:pt>
                <c:pt idx="1">
                  <c:v>magang</c:v>
                </c:pt>
                <c:pt idx="2">
                  <c:v>PKL/KKP</c:v>
                </c:pt>
                <c:pt idx="3">
                  <c:v>demonstrasi/praktek</c:v>
                </c:pt>
                <c:pt idx="4">
                  <c:v>partisipasi dalam proyek riset</c:v>
                </c:pt>
                <c:pt idx="5">
                  <c:v>kewirausahaan</c:v>
                </c:pt>
                <c:pt idx="6">
                  <c:v>diskusi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4-43E6-B6D8-0F338D52E923}"/>
            </c:ext>
          </c:extLst>
        </c:ser>
        <c:gapWidth val="182"/>
        <c:axId val="78436224"/>
        <c:axId val="1540096"/>
      </c:barChart>
      <c:catAx>
        <c:axId val="784362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096"/>
        <c:crosses val="autoZero"/>
        <c:auto val="1"/>
        <c:lblAlgn val="ctr"/>
        <c:lblOffset val="100"/>
      </c:catAx>
      <c:valAx>
        <c:axId val="1540096"/>
        <c:scaling>
          <c:orientation val="minMax"/>
          <c:max val="5"/>
          <c:min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36224"/>
        <c:crosses val="autoZero"/>
        <c:crossBetween val="between"/>
      </c:valAx>
      <c:spPr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9681949482824208E-2"/>
          <c:y val="3.0954329049710818E-2"/>
          <c:w val="0.9067302270318276"/>
          <c:h val="0.705727406149805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3238633777289754E-2"/>
                  <c:y val="-3.968248692157035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4.900.000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217494985865906E-2"/>
                  <c:y val="-5.411350491687623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4.200.000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476812363124376E-2"/>
                  <c:y val="-4.546665575732163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6.250.000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666147370494056E-2"/>
                  <c:y val="-3.5714212660635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Rp. 4.700.000</a:t>
                    </a:r>
                    <a:endParaRPr lang="en-US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621568720348316E-2"/>
                  <c:y val="-4.258249766045689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4.500.000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104808645398753E-2"/>
                  <c:y val="4.474561623310552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4.500.000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431369762099047E-2"/>
                  <c:y val="5.555558396530830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5.800.000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3752820595713534E-2"/>
                  <c:y val="-4.581387975515339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en-US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5.0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9438202247191E-2"/>
                  <c:y val="4.761904761904769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en-US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4.500.000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0C-40F0-A3EA-1170C1486B8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8876741012413881E-2"/>
                  <c:y val="0.3120871281660538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Rp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6.150.000</a:t>
                    </a:r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1"/>
              <c:layout>
                <c:manualLayout>
                  <c:x val="-0.12269881658069016"/>
                  <c:y val="0.1623617368359149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Rp 4.000.000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FEB</c:v>
                </c:pt>
                <c:pt idx="7">
                  <c:v>FAK.DIK</c:v>
                </c:pt>
                <c:pt idx="8">
                  <c:v>FH</c:v>
                </c:pt>
                <c:pt idx="9">
                  <c:v>FKIP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4900000</c:v>
                </c:pt>
                <c:pt idx="1">
                  <c:v>4200000</c:v>
                </c:pt>
                <c:pt idx="2">
                  <c:v>6250000</c:v>
                </c:pt>
                <c:pt idx="3">
                  <c:v>4700000</c:v>
                </c:pt>
                <c:pt idx="4">
                  <c:v>4500000</c:v>
                </c:pt>
                <c:pt idx="5">
                  <c:v>4500000</c:v>
                </c:pt>
                <c:pt idx="6">
                  <c:v>5800000</c:v>
                </c:pt>
                <c:pt idx="7">
                  <c:v>5000000</c:v>
                </c:pt>
                <c:pt idx="8">
                  <c:v>4500000</c:v>
                </c:pt>
                <c:pt idx="9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0C-40F0-A3EA-1170C1486B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FEB</c:v>
                </c:pt>
                <c:pt idx="7">
                  <c:v>FAK.DIK</c:v>
                </c:pt>
                <c:pt idx="8">
                  <c:v>FH</c:v>
                </c:pt>
                <c:pt idx="9">
                  <c:v>FKIP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B0C-40F0-A3EA-1170C1486B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FEB</c:v>
                </c:pt>
                <c:pt idx="7">
                  <c:v>FAK.DIK</c:v>
                </c:pt>
                <c:pt idx="8">
                  <c:v>FH</c:v>
                </c:pt>
                <c:pt idx="9">
                  <c:v>FKIP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B0C-40F0-A3EA-1170C1486B83}"/>
            </c:ext>
          </c:extLst>
        </c:ser>
        <c:marker val="1"/>
        <c:axId val="28841088"/>
        <c:axId val="28842624"/>
      </c:lineChart>
      <c:catAx>
        <c:axId val="28841088"/>
        <c:scaling>
          <c:orientation val="minMax"/>
        </c:scaling>
        <c:axPos val="b"/>
        <c:numFmt formatCode="General" sourceLinked="0"/>
        <c:tickLblPos val="nextTo"/>
        <c:crossAx val="28842624"/>
        <c:crosses val="autoZero"/>
        <c:auto val="1"/>
        <c:lblAlgn val="ctr"/>
        <c:lblOffset val="100"/>
      </c:catAx>
      <c:valAx>
        <c:axId val="28842624"/>
        <c:scaling>
          <c:orientation val="minMax"/>
        </c:scaling>
        <c:axPos val="l"/>
        <c:majorGridlines/>
        <c:numFmt formatCode="#,##0" sourceLinked="1"/>
        <c:tickLblPos val="nextTo"/>
        <c:crossAx val="28841088"/>
        <c:crosses val="autoZero"/>
        <c:crossBetween val="between"/>
        <c:majorUnit val="500000"/>
      </c:valAx>
    </c:plotArea>
    <c:plotVisOnly val="1"/>
    <c:dispBlanksAs val="gap"/>
  </c:chart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-2.4924319861326615E-4"/>
                  <c:y val="-0.2095841562359527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b="1" dirty="0" err="1" smtClean="0">
                        <a:solidFill>
                          <a:schemeClr val="tx1"/>
                        </a:solidFill>
                      </a:rPr>
                      <a:t>Rp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4.835.000 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&quot;Rp&quot;#,##0.00;[Red]&quot;Rp&quot;#,##0.0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78443187289374E-3"/>
                  <c:y val="-0.4136903037935865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err="1" smtClean="0">
                        <a:solidFill>
                          <a:schemeClr val="tx1"/>
                        </a:solidFill>
                      </a:rPr>
                      <a:t>Rp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11.000.000,00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&quot;Rp&quot;#,##0.00;[Red]&quot;Rp&quot;#,##0.00" sourceLinked="0"/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2"/>
              <c:layout>
                <c:manualLayout>
                  <c:x val="8.4875562720135157E-17"/>
                  <c:y val="-4.761904761904762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148148148148147E-3"/>
                  <c:y val="-5.55555555555554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C0-4862-BF7D-83A410AD9754}"/>
                </c:ext>
                <c:ext xmlns:c15="http://schemas.microsoft.com/office/drawing/2012/chart" uri="{CE6537A1-D6FC-4f65-9D91-7224C49458BB}"/>
              </c:extLst>
            </c:dLbl>
            <c:numFmt formatCode="&quot;Rp&quot;#,##0.00;[Red]&quot;Rp&quot;#,##0.0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S1</c:v>
                </c:pt>
                <c:pt idx="1">
                  <c:v>PASCASARJANA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4835000</c:v>
                </c:pt>
                <c:pt idx="1">
                  <c:v>11000000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C0-4862-BF7D-83A410AD9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S1</c:v>
                </c:pt>
                <c:pt idx="1">
                  <c:v>PASCASARJANA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C0-4862-BF7D-83A410AD97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S1</c:v>
                </c:pt>
                <c:pt idx="1">
                  <c:v>PASCASARJANA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C0-4862-BF7D-83A410AD9754}"/>
            </c:ext>
          </c:extLst>
        </c:ser>
        <c:overlap val="100"/>
        <c:axId val="28513408"/>
        <c:axId val="28514944"/>
      </c:barChart>
      <c:catAx>
        <c:axId val="285134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8514944"/>
        <c:crosses val="autoZero"/>
        <c:auto val="1"/>
        <c:lblAlgn val="ctr"/>
        <c:lblOffset val="100"/>
      </c:catAx>
      <c:valAx>
        <c:axId val="28514944"/>
        <c:scaling>
          <c:orientation val="minMax"/>
        </c:scaling>
        <c:axPos val="l"/>
        <c:majorGridlines/>
        <c:numFmt formatCode="_(* #,##0_);_(* \(#,##0\);_(* &quot;-&quot;_);_(@_)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8513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Tidak erat sama sekali</c:v>
                </c:pt>
                <c:pt idx="1">
                  <c:v>Kurang erat</c:v>
                </c:pt>
                <c:pt idx="2">
                  <c:v>Cukup erat</c:v>
                </c:pt>
                <c:pt idx="3">
                  <c:v>Erat</c:v>
                </c:pt>
                <c:pt idx="4">
                  <c:v>Sangat erat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1.9000000000000027E-2</c:v>
                </c:pt>
                <c:pt idx="1">
                  <c:v>1.7999999999999999E-2</c:v>
                </c:pt>
                <c:pt idx="2">
                  <c:v>2.7000000000000041E-2</c:v>
                </c:pt>
                <c:pt idx="3">
                  <c:v>0.72600000000000064</c:v>
                </c:pt>
                <c:pt idx="4">
                  <c:v>0.21000000000000021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9C-4D4B-B00B-80B5A7974F2F}"/>
            </c:ext>
          </c:extLst>
        </c:ser>
        <c:gapWidth val="219"/>
        <c:overlap val="-27"/>
        <c:axId val="29079808"/>
        <c:axId val="29126656"/>
      </c:barChart>
      <c:catAx>
        <c:axId val="29079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6656"/>
        <c:crosses val="autoZero"/>
        <c:auto val="1"/>
        <c:lblAlgn val="ctr"/>
        <c:lblOffset val="100"/>
      </c:catAx>
      <c:valAx>
        <c:axId val="29126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2.3148148148148147E-3"/>
                  <c:y val="-0.1468253968253972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784710093551824E-3"/>
                  <c:y val="-0.4270052063004046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875562720134109E-17"/>
                  <c:y val="-4.761904761904762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148148148148147E-3"/>
                  <c:y val="-5.555555555555546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C0-4862-BF7D-83A410AD97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0.21600000000000022</c:v>
                </c:pt>
                <c:pt idx="1">
                  <c:v>0.72400000000000064</c:v>
                </c:pt>
                <c:pt idx="2">
                  <c:v>4.0000000000000022E-2</c:v>
                </c:pt>
                <c:pt idx="3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C0-4862-BF7D-83A410AD9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C0-4862-BF7D-83A410AD97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C0-4862-BF7D-83A410AD9754}"/>
            </c:ext>
          </c:extLst>
        </c:ser>
        <c:overlap val="100"/>
        <c:axId val="29222016"/>
        <c:axId val="29223552"/>
      </c:barChart>
      <c:catAx>
        <c:axId val="29222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9223552"/>
        <c:crosses val="autoZero"/>
        <c:auto val="1"/>
        <c:lblAlgn val="ctr"/>
        <c:lblOffset val="100"/>
      </c:catAx>
      <c:valAx>
        <c:axId val="29223552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9222016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021367278800356"/>
          <c:y val="4.7624906982603563E-2"/>
          <c:w val="0.78584201896858474"/>
          <c:h val="0.85455794031652277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0.15271763644336969"/>
                  <c:y val="1.0913915105034727E-16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694797021860147"/>
                  <c:y val="-9.2624819092150317E-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717077118018042"/>
                  <c:y val="-2.050308495491219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3904139431790908"/>
                  <c:y val="2.844135070048693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41346525789665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2812329881972091"/>
                  <c:y val="-4.894443565539887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6346037970697354"/>
                  <c:y val="2.9765566864127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17-418B-83BD-9D68767A5E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loyalitas &amp; integritas</c:v>
                </c:pt>
                <c:pt idx="2">
                  <c:v>Kepemimpinan</c:v>
                </c:pt>
                <c:pt idx="3">
                  <c:v>Bekerja dalam tim</c:v>
                </c:pt>
                <c:pt idx="4">
                  <c:v>Penggunaan komputer</c:v>
                </c:pt>
                <c:pt idx="5">
                  <c:v>Manajemen waktu</c:v>
                </c:pt>
                <c:pt idx="6">
                  <c:v>Komunikasi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3.3</c:v>
                </c:pt>
                <c:pt idx="1">
                  <c:v>3.4</c:v>
                </c:pt>
                <c:pt idx="2">
                  <c:v>3.4</c:v>
                </c:pt>
                <c:pt idx="3">
                  <c:v>3.5</c:v>
                </c:pt>
                <c:pt idx="4">
                  <c:v>3.6</c:v>
                </c:pt>
                <c:pt idx="5">
                  <c:v>3.7</c:v>
                </c:pt>
                <c:pt idx="6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17-418B-83BD-9D68767A5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loyalitas &amp; integritas</c:v>
                </c:pt>
                <c:pt idx="2">
                  <c:v>Kepemimpinan</c:v>
                </c:pt>
                <c:pt idx="3">
                  <c:v>Bekerja dalam tim</c:v>
                </c:pt>
                <c:pt idx="4">
                  <c:v>Penggunaan komputer</c:v>
                </c:pt>
                <c:pt idx="5">
                  <c:v>Manajemen waktu</c:v>
                </c:pt>
                <c:pt idx="6">
                  <c:v>Komunikasi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17-418B-83BD-9D68767A5E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loyalitas &amp; integritas</c:v>
                </c:pt>
                <c:pt idx="2">
                  <c:v>Kepemimpinan</c:v>
                </c:pt>
                <c:pt idx="3">
                  <c:v>Bekerja dalam tim</c:v>
                </c:pt>
                <c:pt idx="4">
                  <c:v>Penggunaan komputer</c:v>
                </c:pt>
                <c:pt idx="5">
                  <c:v>Manajemen waktu</c:v>
                </c:pt>
                <c:pt idx="6">
                  <c:v>Komunikasi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617-418B-83BD-9D68767A5E77}"/>
            </c:ext>
          </c:extLst>
        </c:ser>
        <c:overlap val="100"/>
        <c:axId val="29384704"/>
        <c:axId val="29386240"/>
      </c:barChart>
      <c:catAx>
        <c:axId val="293847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29386240"/>
        <c:crosses val="autoZero"/>
        <c:auto val="1"/>
        <c:lblAlgn val="ctr"/>
        <c:lblOffset val="100"/>
      </c:catAx>
      <c:valAx>
        <c:axId val="2938624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2938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0.14693540802813299"/>
                  <c:y val="-2.4131169314419045E-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FC-4C2A-B968-A1D8EF4339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013543404735197"/>
                  <c:y val="3.064658502931215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FC-4C2A-B968-A1D8EF4339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559769176581488"/>
                  <c:y val="-3.064658502931215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FC-4C2A-B968-A1D8EF4339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2174158121454666"/>
                  <c:y val="7.936500275819272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FC-4C2A-B968-A1D8EF43398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32442375719422473"/>
                  <c:y val="6.129317005862429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FC-4C2A-B968-A1D8EF43398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244237571942247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FC-4C2A-B968-A1D8EF43398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6441732419577244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FC-4C2A-B968-A1D8EF4339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Loyalitas dan integritas</c:v>
                </c:pt>
                <c:pt idx="3">
                  <c:v>Penggunaan komputer</c:v>
                </c:pt>
                <c:pt idx="4">
                  <c:v>Bekerja dalam tim</c:v>
                </c:pt>
                <c:pt idx="5">
                  <c:v>Komunikasi</c:v>
                </c:pt>
                <c:pt idx="6">
                  <c:v>Manajemen waktu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3.3</c:v>
                </c:pt>
                <c:pt idx="1">
                  <c:v>3.3</c:v>
                </c:pt>
                <c:pt idx="2">
                  <c:v>3.5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FC-4C2A-B968-A1D8EF4339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Loyalitas dan integritas</c:v>
                </c:pt>
                <c:pt idx="3">
                  <c:v>Penggunaan komputer</c:v>
                </c:pt>
                <c:pt idx="4">
                  <c:v>Bekerja dalam tim</c:v>
                </c:pt>
                <c:pt idx="5">
                  <c:v>Komunikasi</c:v>
                </c:pt>
                <c:pt idx="6">
                  <c:v>Manajemen waktu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FC-4C2A-B968-A1D8EF4339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Loyalitas dan integritas</c:v>
                </c:pt>
                <c:pt idx="3">
                  <c:v>Penggunaan komputer</c:v>
                </c:pt>
                <c:pt idx="4">
                  <c:v>Bekerja dalam tim</c:v>
                </c:pt>
                <c:pt idx="5">
                  <c:v>Komunikasi</c:v>
                </c:pt>
                <c:pt idx="6">
                  <c:v>Manajemen waktu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9FC-4C2A-B968-A1D8EF433985}"/>
            </c:ext>
          </c:extLst>
        </c:ser>
        <c:overlap val="100"/>
        <c:axId val="81083008"/>
        <c:axId val="81088896"/>
      </c:barChart>
      <c:catAx>
        <c:axId val="8108300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1088896"/>
        <c:crosses val="autoZero"/>
        <c:auto val="1"/>
        <c:lblAlgn val="ctr"/>
        <c:lblOffset val="100"/>
      </c:catAx>
      <c:valAx>
        <c:axId val="810888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1083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2656003018366503E-2"/>
          <c:y val="2.4862195604576691E-2"/>
          <c:w val="0.92464299896271152"/>
          <c:h val="0.8257677673459294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0"/>
                  <c:y val="-0.4206349206349208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38-46DF-8F11-8C428591A70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48148148148147E-3"/>
                  <c:y val="-0.1428571428571433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38-46DF-8F11-8C428591A7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Puas</c:v>
                </c:pt>
                <c:pt idx="1">
                  <c:v>Tidak puas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0.76600000000000101</c:v>
                </c:pt>
                <c:pt idx="1">
                  <c:v>0.23400000000000001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38-46DF-8F11-8C428591A70E}"/>
            </c:ext>
          </c:extLst>
        </c:ser>
        <c:overlap val="100"/>
        <c:axId val="101273600"/>
        <c:axId val="101275136"/>
      </c:barChart>
      <c:catAx>
        <c:axId val="1012736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01275136"/>
        <c:crosses val="autoZero"/>
        <c:auto val="1"/>
        <c:lblAlgn val="ctr"/>
        <c:lblOffset val="100"/>
      </c:catAx>
      <c:valAx>
        <c:axId val="101275136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1273600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Penguasaan IPTEK</c:v>
                </c:pt>
                <c:pt idx="1">
                  <c:v>Bahasa Inggris</c:v>
                </c:pt>
                <c:pt idx="2">
                  <c:v>Integritas (Etika dan Moral)</c:v>
                </c:pt>
                <c:pt idx="3">
                  <c:v>Kemampuan dalam memecahkan masalah</c:v>
                </c:pt>
                <c:pt idx="4">
                  <c:v>Loyalitas </c:v>
                </c:pt>
                <c:pt idx="5">
                  <c:v>Inisiatif dalam bekerja</c:v>
                </c:pt>
                <c:pt idx="6">
                  <c:v>Pengetahuan diluar bidang atau disiplin ilmu anda</c:v>
                </c:pt>
                <c:pt idx="7">
                  <c:v>kepemimpinan</c:v>
                </c:pt>
                <c:pt idx="8">
                  <c:v>Penyesuian terhadap lingkungan kerja</c:v>
                </c:pt>
                <c:pt idx="9">
                  <c:v>Bekerja di bawah tekanan</c:v>
                </c:pt>
                <c:pt idx="10">
                  <c:v>manajemen waktu</c:v>
                </c:pt>
                <c:pt idx="11">
                  <c:v>Pengetahuan di bidang atau disiplin ilmu anda</c:v>
                </c:pt>
                <c:pt idx="12">
                  <c:v>Kerjasama tim</c:v>
                </c:pt>
                <c:pt idx="13">
                  <c:v>Komunikasi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3.1</c:v>
                </c:pt>
                <c:pt idx="1">
                  <c:v>3.2</c:v>
                </c:pt>
                <c:pt idx="2">
                  <c:v>3.4</c:v>
                </c:pt>
                <c:pt idx="3">
                  <c:v>3.4</c:v>
                </c:pt>
                <c:pt idx="4">
                  <c:v>3.4</c:v>
                </c:pt>
                <c:pt idx="5">
                  <c:v>3.4</c:v>
                </c:pt>
                <c:pt idx="6">
                  <c:v>3.5</c:v>
                </c:pt>
                <c:pt idx="7">
                  <c:v>3.6</c:v>
                </c:pt>
                <c:pt idx="8">
                  <c:v>3.6</c:v>
                </c:pt>
                <c:pt idx="9">
                  <c:v>3.6</c:v>
                </c:pt>
                <c:pt idx="10">
                  <c:v>3.6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2-444D-8BD7-B0F12E899FB2}"/>
            </c:ext>
          </c:extLst>
        </c:ser>
        <c:gapWidth val="182"/>
        <c:axId val="101316864"/>
        <c:axId val="101318656"/>
      </c:barChart>
      <c:catAx>
        <c:axId val="1013168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18656"/>
        <c:crosses val="autoZero"/>
        <c:auto val="1"/>
        <c:lblAlgn val="ctr"/>
        <c:lblOffset val="100"/>
      </c:catAx>
      <c:valAx>
        <c:axId val="1013186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1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Kemampuan dalam penyelesaian masalah</c:v>
                </c:pt>
                <c:pt idx="1">
                  <c:v>Kemampuan penguasaan masalah yang dihadapi dalam bekerja</c:v>
                </c:pt>
                <c:pt idx="2">
                  <c:v>Kemampuan penguasaan teori dalam bekerja</c:v>
                </c:pt>
                <c:pt idx="3">
                  <c:v>Kemampuan kerja alumni UEU dibandingkan dengan alumni perguruan tinggi lain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7-4830-AA4C-957861E8A80D}"/>
            </c:ext>
          </c:extLst>
        </c:ser>
        <c:gapWidth val="182"/>
        <c:axId val="101387648"/>
        <c:axId val="101434496"/>
      </c:barChart>
      <c:catAx>
        <c:axId val="101387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34496"/>
        <c:crosses val="autoZero"/>
        <c:auto val="1"/>
        <c:lblAlgn val="ctr"/>
        <c:lblOffset val="100"/>
      </c:catAx>
      <c:valAx>
        <c:axId val="1014344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8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2820512820512821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282051282050805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205128205128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Direktur</c:v>
                </c:pt>
                <c:pt idx="1">
                  <c:v>Manager/Kep.Dep/Kep.Divisi/Kep.Biro</c:v>
                </c:pt>
                <c:pt idx="2">
                  <c:v>Ass. Manager/ Supervisor/Kep. Bagian</c:v>
                </c:pt>
                <c:pt idx="3">
                  <c:v>Staff/Anggota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2.2400000000000017E-2</c:v>
                </c:pt>
                <c:pt idx="1">
                  <c:v>6.0600000000000001E-2</c:v>
                </c:pt>
                <c:pt idx="2">
                  <c:v>0.15300000000000011</c:v>
                </c:pt>
                <c:pt idx="3">
                  <c:v>0.76400000000000046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06-433F-BDA4-6DAB63C03587}"/>
            </c:ext>
          </c:extLst>
        </c:ser>
        <c:gapWidth val="182"/>
        <c:axId val="101528320"/>
        <c:axId val="101529856"/>
      </c:barChart>
      <c:catAx>
        <c:axId val="101528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29856"/>
        <c:crosses val="autoZero"/>
        <c:auto val="1"/>
        <c:lblAlgn val="ctr"/>
        <c:lblOffset val="100"/>
      </c:catAx>
      <c:valAx>
        <c:axId val="1015298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Sebelum Wisuda</c:v>
                </c:pt>
                <c:pt idx="1">
                  <c:v>Sesudah Wisuda</c:v>
                </c:pt>
                <c:pt idx="2">
                  <c:v>Saya Tidak Mencari Kerja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0.37000000000000038</c:v>
                </c:pt>
                <c:pt idx="1">
                  <c:v>0.45500000000000002</c:v>
                </c:pt>
                <c:pt idx="2">
                  <c:v>0.17500000000000004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11-4779-9390-EEF3457584D4}"/>
            </c:ext>
          </c:extLst>
        </c:ser>
        <c:gapWidth val="219"/>
        <c:overlap val="-27"/>
        <c:axId val="72370816"/>
        <c:axId val="27362432"/>
      </c:barChart>
      <c:catAx>
        <c:axId val="72370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2432"/>
        <c:crosses val="autoZero"/>
        <c:auto val="1"/>
        <c:lblAlgn val="ctr"/>
        <c:lblOffset val="100"/>
      </c:catAx>
      <c:valAx>
        <c:axId val="27362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saya memulai bisnis sendiri</c:v>
                </c:pt>
                <c:pt idx="1">
                  <c:v>saya tidak mencari pekerjaan</c:v>
                </c:pt>
                <c:pt idx="2">
                  <c:v>lainnya</c:v>
                </c:pt>
                <c:pt idx="3">
                  <c:v>saya melanjutkan kuliah</c:v>
                </c:pt>
                <c:pt idx="4">
                  <c:v>saya sudah memperoleh pekerjaan sebelum lulus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5.8000000000000003E-2</c:v>
                </c:pt>
                <c:pt idx="1">
                  <c:v>6.0000000000000032E-2</c:v>
                </c:pt>
                <c:pt idx="2">
                  <c:v>6.7000000000000004E-2</c:v>
                </c:pt>
                <c:pt idx="3">
                  <c:v>0.17600000000000021</c:v>
                </c:pt>
                <c:pt idx="4">
                  <c:v>0.63900000000000101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9-47D4-8D88-747E2EAE636E}"/>
            </c:ext>
          </c:extLst>
        </c:ser>
        <c:gapWidth val="219"/>
        <c:overlap val="-27"/>
        <c:axId val="27497600"/>
        <c:axId val="27499136"/>
      </c:barChart>
      <c:catAx>
        <c:axId val="27497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9136"/>
        <c:crosses val="autoZero"/>
        <c:auto val="1"/>
        <c:lblAlgn val="ctr"/>
        <c:lblOffset val="100"/>
      </c:catAx>
      <c:valAx>
        <c:axId val="27499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6439589156158972"/>
          <c:y val="5.1877667761833508E-2"/>
          <c:w val="0.49542324676664373"/>
          <c:h val="0.8788495616566858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Lainnya</c:v>
                </c:pt>
                <c:pt idx="1">
                  <c:v>Menghubungi kemenakertrans</c:v>
                </c:pt>
                <c:pt idx="2">
                  <c:v>Menghubungi agen tenaga kerja komersial/swasta</c:v>
                </c:pt>
                <c:pt idx="3">
                  <c:v>Bekerja di tempat yang sama semasa kuliah</c:v>
                </c:pt>
                <c:pt idx="4">
                  <c:v>Menghubungi biro kemahasiswaan atau fakultas</c:v>
                </c:pt>
                <c:pt idx="5">
                  <c:v>Membangun bisnis sendiri (wirausaha)</c:v>
                </c:pt>
                <c:pt idx="6">
                  <c:v>Melalui proses magang</c:v>
                </c:pt>
                <c:pt idx="7">
                  <c:v>Memperoleh informasi dari career center universitas atau ikatan alumni</c:v>
                </c:pt>
                <c:pt idx="8">
                  <c:v>Membangun network sejak masih kuliah</c:v>
                </c:pt>
                <c:pt idx="9">
                  <c:v>Dihubungi perusahaan</c:v>
                </c:pt>
                <c:pt idx="10">
                  <c:v>Melamar ke perusahaan tanpa mengetahui lowongan yang ada</c:v>
                </c:pt>
                <c:pt idx="11">
                  <c:v>Melalui iklan di koran/majalah/brosur</c:v>
                </c:pt>
                <c:pt idx="12">
                  <c:v>Pergi ke job fair (termasuk job fair di UEU)</c:v>
                </c:pt>
                <c:pt idx="13">
                  <c:v>Melalui relasi (misalnya dosen, orangtua, saudara, teman, dll)</c:v>
                </c:pt>
                <c:pt idx="14">
                  <c:v>Mencari lewat internet/iklan online/milis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1.2E-2</c:v>
                </c:pt>
                <c:pt idx="1">
                  <c:v>1.7000000000000001E-2</c:v>
                </c:pt>
                <c:pt idx="2">
                  <c:v>2.1999999999999999E-2</c:v>
                </c:pt>
                <c:pt idx="3">
                  <c:v>3.5000000000000003E-2</c:v>
                </c:pt>
                <c:pt idx="4">
                  <c:v>3.9E-2</c:v>
                </c:pt>
                <c:pt idx="5">
                  <c:v>0.05</c:v>
                </c:pt>
                <c:pt idx="6">
                  <c:v>6.5000000000000002E-2</c:v>
                </c:pt>
                <c:pt idx="7">
                  <c:v>0.17</c:v>
                </c:pt>
                <c:pt idx="8">
                  <c:v>0.2</c:v>
                </c:pt>
                <c:pt idx="9">
                  <c:v>0.22</c:v>
                </c:pt>
                <c:pt idx="10">
                  <c:v>0.25</c:v>
                </c:pt>
                <c:pt idx="11">
                  <c:v>0.28000000000000003</c:v>
                </c:pt>
                <c:pt idx="12">
                  <c:v>0.35</c:v>
                </c:pt>
                <c:pt idx="13">
                  <c:v>0.39</c:v>
                </c:pt>
                <c:pt idx="14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B5-4BAD-9EFF-F907939FB8E5}"/>
            </c:ext>
          </c:extLst>
        </c:ser>
        <c:gapWidth val="182"/>
        <c:axId val="27616384"/>
        <c:axId val="27617920"/>
      </c:barChart>
      <c:catAx>
        <c:axId val="27616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17920"/>
        <c:crosses val="autoZero"/>
        <c:auto val="1"/>
        <c:lblAlgn val="ctr"/>
        <c:lblOffset val="100"/>
      </c:catAx>
      <c:valAx>
        <c:axId val="276179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1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FE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FAK. FISIOTERAPI</c:v>
                </c:pt>
                <c:pt idx="7">
                  <c:v>FAK. DIK</c:v>
                </c:pt>
                <c:pt idx="8">
                  <c:v>FH</c:v>
                </c:pt>
                <c:pt idx="9">
                  <c:v>PASCASARJANA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0F-426D-92DE-BBDD314E82E4}"/>
            </c:ext>
          </c:extLst>
        </c:ser>
        <c:marker val="1"/>
        <c:axId val="27719552"/>
        <c:axId val="27988736"/>
      </c:lineChart>
      <c:catAx>
        <c:axId val="27719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88736"/>
        <c:crosses val="autoZero"/>
        <c:auto val="1"/>
        <c:lblAlgn val="ctr"/>
        <c:lblOffset val="100"/>
      </c:catAx>
      <c:valAx>
        <c:axId val="27988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FE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FAK.FISIOTERAPI</c:v>
                </c:pt>
                <c:pt idx="7">
                  <c:v>FAK.DIK</c:v>
                </c:pt>
                <c:pt idx="8">
                  <c:v>FH</c:v>
                </c:pt>
                <c:pt idx="9">
                  <c:v>PASCASARJANA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 formatCode="General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E2-4745-8C6B-9F3B5B1A23C4}"/>
            </c:ext>
          </c:extLst>
        </c:ser>
        <c:marker val="1"/>
        <c:axId val="28082176"/>
        <c:axId val="28083712"/>
      </c:lineChart>
      <c:catAx>
        <c:axId val="28082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3712"/>
        <c:crosses val="autoZero"/>
        <c:auto val="1"/>
        <c:lblAlgn val="ctr"/>
        <c:lblOffset val="100"/>
      </c:catAx>
      <c:valAx>
        <c:axId val="28083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Bekerja</c:v>
                </c:pt>
                <c:pt idx="1">
                  <c:v>Tidak Bekerja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0.77700000000000113</c:v>
                </c:pt>
                <c:pt idx="1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3-4666-AC5F-BD992B65E02D}"/>
            </c:ext>
          </c:extLst>
        </c:ser>
        <c:gapWidth val="219"/>
        <c:overlap val="-27"/>
        <c:axId val="28428544"/>
        <c:axId val="28434432"/>
      </c:barChart>
      <c:catAx>
        <c:axId val="28428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34432"/>
        <c:crosses val="autoZero"/>
        <c:auto val="1"/>
        <c:lblAlgn val="ctr"/>
        <c:lblOffset val="100"/>
      </c:catAx>
      <c:valAx>
        <c:axId val="28434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2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Belum bekerja karena memilih tidak bekerja</c:v>
                </c:pt>
                <c:pt idx="1">
                  <c:v>Belum bekerja karena menikah</c:v>
                </c:pt>
                <c:pt idx="2">
                  <c:v>Belum bekerja karena sibuk dengan keluarga</c:v>
                </c:pt>
                <c:pt idx="3">
                  <c:v>Tidak bekerja karena alasan lain</c:v>
                </c:pt>
                <c:pt idx="4">
                  <c:v>Belum bekerja karena melanjutkan pendidikan</c:v>
                </c:pt>
                <c:pt idx="5">
                  <c:v>Bekerja part-time &amp; sedang mencari pekerjaan baru</c:v>
                </c:pt>
                <c:pt idx="6">
                  <c:v>Bekerja part-time</c:v>
                </c:pt>
                <c:pt idx="7">
                  <c:v>Bekerja fulltime &amp; sedang mencari pekerjaan baru</c:v>
                </c:pt>
                <c:pt idx="8">
                  <c:v>Bekerja fulltime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4.6000000000000034E-3</c:v>
                </c:pt>
                <c:pt idx="1">
                  <c:v>9.2000000000000068E-3</c:v>
                </c:pt>
                <c:pt idx="2">
                  <c:v>1.3800000000000024E-2</c:v>
                </c:pt>
                <c:pt idx="3">
                  <c:v>1.8499999999999999E-2</c:v>
                </c:pt>
                <c:pt idx="4">
                  <c:v>3.6999999999999998E-2</c:v>
                </c:pt>
                <c:pt idx="5">
                  <c:v>4.2700000000000071E-2</c:v>
                </c:pt>
                <c:pt idx="6">
                  <c:v>0.10110000000000002</c:v>
                </c:pt>
                <c:pt idx="7">
                  <c:v>0.24070000000000022</c:v>
                </c:pt>
                <c:pt idx="8">
                  <c:v>0.53239999999999998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1C-432B-93CF-D07BD8E19BFE}"/>
            </c:ext>
          </c:extLst>
        </c:ser>
        <c:gapWidth val="182"/>
        <c:axId val="28651520"/>
        <c:axId val="28653056"/>
      </c:barChart>
      <c:catAx>
        <c:axId val="286515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3056"/>
        <c:crosses val="autoZero"/>
        <c:auto val="1"/>
        <c:lblAlgn val="ctr"/>
        <c:lblOffset val="100"/>
      </c:catAx>
      <c:valAx>
        <c:axId val="286530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9280544782951352E-2"/>
          <c:y val="1.84895000507127E-2"/>
          <c:w val="0.94011244061872723"/>
          <c:h val="0.8444518639696908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-3.9776304743705396E-3"/>
                  <c:y val="-5.9870068799381157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035072991607281E-3"/>
                  <c:y val="-0.11059268796081215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776304743705396E-3"/>
                  <c:y val="-0.13041115115821444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517536495803641E-3"/>
                  <c:y val="-0.15906696450452779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776304743705396E-3"/>
                  <c:y val="-0.4320916089213536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Organisasi non-profit</c:v>
                </c:pt>
                <c:pt idx="1">
                  <c:v>Wiraswasta/wirausaha</c:v>
                </c:pt>
                <c:pt idx="2">
                  <c:v>Perusahaan Swasta Multinasional/Asing</c:v>
                </c:pt>
                <c:pt idx="3">
                  <c:v>Instansi Pemerintah</c:v>
                </c:pt>
                <c:pt idx="4">
                  <c:v>Perusahaan Swasta Nasional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2.63E-2</c:v>
                </c:pt>
                <c:pt idx="1">
                  <c:v>9.4000000000000028E-2</c:v>
                </c:pt>
                <c:pt idx="2">
                  <c:v>0.1353</c:v>
                </c:pt>
                <c:pt idx="3">
                  <c:v>0.18040000000000023</c:v>
                </c:pt>
                <c:pt idx="4">
                  <c:v>0.56399999999999995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B3-4B8A-82BA-BC99EF372B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Organisasi non-profit</c:v>
                </c:pt>
                <c:pt idx="1">
                  <c:v>Wiraswasta/wirausaha</c:v>
                </c:pt>
                <c:pt idx="2">
                  <c:v>Perusahaan Swasta Multinasional/Asing</c:v>
                </c:pt>
                <c:pt idx="3">
                  <c:v>Instansi Pemerintah</c:v>
                </c:pt>
                <c:pt idx="4">
                  <c:v>Perusahaan Swasta Nasional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B3-4B8A-82BA-BC99EF372B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Organisasi non-profit</c:v>
                </c:pt>
                <c:pt idx="1">
                  <c:v>Wiraswasta/wirausaha</c:v>
                </c:pt>
                <c:pt idx="2">
                  <c:v>Perusahaan Swasta Multinasional/Asing</c:v>
                </c:pt>
                <c:pt idx="3">
                  <c:v>Instansi Pemerintah</c:v>
                </c:pt>
                <c:pt idx="4">
                  <c:v>Perusahaan Swasta Nasional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B3-4B8A-82BA-BC99EF372B78}"/>
            </c:ext>
          </c:extLst>
        </c:ser>
        <c:overlap val="100"/>
        <c:axId val="28801280"/>
        <c:axId val="28807168"/>
      </c:barChart>
      <c:catAx>
        <c:axId val="288012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8807168"/>
        <c:crosses val="autoZero"/>
        <c:auto val="1"/>
        <c:lblAlgn val="ctr"/>
        <c:lblOffset val="100"/>
      </c:catAx>
      <c:valAx>
        <c:axId val="2880716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8801280"/>
        <c:crosses val="autoZero"/>
        <c:crossBetween val="between"/>
      </c:valAx>
    </c:plotArea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0.87891</cdr:x>
      <cdr:y>0.24184</cdr:y>
    </cdr:from>
    <cdr:to>
      <cdr:x>1</cdr:x>
      <cdr:y>0.32614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59538" y="945841"/>
          <a:ext cx="1330823" cy="329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err="1" smtClean="0">
              <a:solidFill>
                <a:schemeClr val="bg1"/>
              </a:solidFill>
            </a:rPr>
            <a:t>Rp</a:t>
          </a:r>
          <a:r>
            <a:rPr lang="en-US" sz="1100" b="1" dirty="0" smtClean="0">
              <a:solidFill>
                <a:schemeClr val="bg1"/>
              </a:solidFill>
            </a:rPr>
            <a:t>. 4.000.000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472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3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0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990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08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800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3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785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1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373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2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90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51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14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47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119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0" y="1481954"/>
            <a:ext cx="11430000" cy="288509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HASIL TRACER STUDY</a:t>
            </a:r>
            <a:b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LULUSAN TAHUN 2016</a:t>
            </a:r>
            <a:b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UNIVERSITAS ESA UNGGUL</a:t>
            </a:r>
            <a:b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(TS-UEU) 2018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7115" y="4687288"/>
            <a:ext cx="8045373" cy="11963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OLEH :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BIRO KONSELING DAN ALUMNI (BKAL)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UNIVERSITAS ESA UNGGUL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1232" y="187911"/>
            <a:ext cx="2951884" cy="804902"/>
          </a:xfrm>
          <a:prstGeom prst="rect">
            <a:avLst/>
          </a:prstGeom>
        </p:spPr>
      </p:pic>
      <p:pic>
        <p:nvPicPr>
          <p:cNvPr id="5" name="Picture 4" descr="bg pp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8192"/>
            <a:ext cx="12192000" cy="8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01" y="-223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DOKUMENTASI ACARA SOSIALISASI TRACER STUDY</a:t>
            </a:r>
            <a:endParaRPr lang="en-US" sz="2800" dirty="0"/>
          </a:p>
        </p:txBody>
      </p:sp>
      <p:pic>
        <p:nvPicPr>
          <p:cNvPr id="4" name="Content Placeholder 3" descr="C:\Documents and Settings\user\My Documents\Downloads\IMG20161130150817.jpg"/>
          <p:cNvPicPr>
            <a:picLocks noGrp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 bwMode="auto">
          <a:xfrm>
            <a:off x="7380635" y="950024"/>
            <a:ext cx="4126556" cy="276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:\Documents and Settings\user\My Documents\Downloads\IMG20161130140824.jpg"/>
          <p:cNvPicPr/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98623" y="938148"/>
            <a:ext cx="4170260" cy="282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3" descr="C:\Documents and Settings\user\My Documents\Downloads\IMG20161130150817.jpg"/>
          <p:cNvPicPr>
            <a:picLocks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 bwMode="auto">
          <a:xfrm>
            <a:off x="3711615" y="3823852"/>
            <a:ext cx="4173601" cy="2776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305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131" y="1623858"/>
            <a:ext cx="9634300" cy="282404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lgerian" pitchFamily="82" charset="0"/>
              </a:rPr>
              <a:t>HASIL TS-UEU 2018 UNTUK LULUSAN</a:t>
            </a:r>
            <a:br>
              <a:rPr lang="en-US" sz="66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Algerian" pitchFamily="82" charset="0"/>
              </a:rPr>
              <a:t>TAHUN 2016</a:t>
            </a:r>
            <a:endParaRPr lang="en-US" sz="6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1232" y="187911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61" y="0"/>
            <a:ext cx="9905998" cy="147857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STATISTIK RESPONS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2197" y="1328143"/>
          <a:ext cx="9506463" cy="526212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461980">
                  <a:extLst>
                    <a:ext uri="{9D8B030D-6E8A-4147-A177-3AD203B41FA5}">
                      <a16:colId xmlns="" xmlns:a16="http://schemas.microsoft.com/office/drawing/2014/main" val="1432318555"/>
                    </a:ext>
                  </a:extLst>
                </a:gridCol>
                <a:gridCol w="3068503">
                  <a:extLst>
                    <a:ext uri="{9D8B030D-6E8A-4147-A177-3AD203B41FA5}">
                      <a16:colId xmlns="" xmlns:a16="http://schemas.microsoft.com/office/drawing/2014/main" val="3641352947"/>
                    </a:ext>
                  </a:extLst>
                </a:gridCol>
                <a:gridCol w="2975980">
                  <a:extLst>
                    <a:ext uri="{9D8B030D-6E8A-4147-A177-3AD203B41FA5}">
                      <a16:colId xmlns="" xmlns:a16="http://schemas.microsoft.com/office/drawing/2014/main" val="1335394919"/>
                    </a:ext>
                  </a:extLst>
                </a:gridCol>
              </a:tblGrid>
              <a:tr h="963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id-ID" sz="2000" dirty="0" smtClean="0"/>
                        <a:t>Lulusan Universitas Esa Unggul</a:t>
                      </a:r>
                      <a:endParaRPr lang="en-US" sz="20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en-US" sz="2000" dirty="0" smtClean="0"/>
                        <a:t>(D3, D4, S1 &amp; S2)</a:t>
                      </a:r>
                      <a:endParaRPr lang="id-ID" sz="20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id-ID" sz="2000" dirty="0" smtClean="0"/>
                        <a:t>Tahun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2016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8371836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Jumlah Target Populasi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1965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9421544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Undelivered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Liberation Sans Narrow"/>
                        </a:rPr>
                        <a:t>1020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51,9%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00185428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Target Subyek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945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48,1%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63890350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Responden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671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964359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Gross Respon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(671/1965</a:t>
                      </a:r>
                      <a:r>
                        <a:rPr lang="en-US" sz="1800" b="1" u="none" strike="noStrike" dirty="0"/>
                        <a:t>)*100%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34,1%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83769008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Nett Response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(671/945)*</a:t>
                      </a:r>
                      <a:r>
                        <a:rPr lang="en-US" sz="1800" b="1" u="none" strike="noStrike" dirty="0"/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71%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2370995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Completion Rate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/>
                        <a:t>(411/671)*100</a:t>
                      </a:r>
                      <a:r>
                        <a:rPr lang="en-US" sz="1800" b="1" u="none" strike="noStrike" dirty="0"/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/>
                        <a:t>61,3%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Liberation San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77680268"/>
                  </a:ext>
                </a:extLst>
              </a:tr>
            </a:tbl>
          </a:graphicData>
        </a:graphic>
      </p:graphicFrame>
      <p:pic>
        <p:nvPicPr>
          <p:cNvPr id="5" name="Picture 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0895" y="336834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890" y="0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BESAR PENEKANAN ASPEK-ASPEK PEMBELAJARAN DI PROGRAM STUDI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907525" y="1033172"/>
          <a:ext cx="10332082" cy="397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9703" y="458972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n=392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6979" y="4917479"/>
            <a:ext cx="10986448" cy="184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Rata-rata besar penekanan aspek-aspek pembelajaran pada program studi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Universitas Esa Unggul 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dapat pada kisaran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yang masuk dalam kategori “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besar”. Aspek yang memiliki rata-rata tertinggi adalah aspek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kewirausahaan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partisipasi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riset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dengan nilai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sedangkan aspek pembelajaran yang memiliki nilai rata-rata terendah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dengan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UEU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pendidik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inovasi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inovasi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4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9772" y="182362"/>
            <a:ext cx="9770077" cy="984369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Waktu Mencari Pekerjaan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724167" y="1134495"/>
          <a:ext cx="9725167" cy="343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3580" y="426190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n=278</a:t>
            </a:r>
            <a:endParaRPr lang="en-US" b="1" dirty="0"/>
          </a:p>
        </p:txBody>
      </p:sp>
      <p:sp>
        <p:nvSpPr>
          <p:cNvPr id="11" name="Flowchart: Process 10"/>
          <p:cNvSpPr/>
          <p:nvPr/>
        </p:nvSpPr>
        <p:spPr>
          <a:xfrm>
            <a:off x="8527750" y="1800360"/>
            <a:ext cx="2786108" cy="54085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id-ID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Sebelum Wisuda: 2 bulan</a:t>
            </a:r>
          </a:p>
          <a:p>
            <a:pPr algn="ctr"/>
            <a:r>
              <a:rPr lang="id-ID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 Sesudah Wisuda : 2 bulan</a:t>
            </a:r>
            <a:endParaRPr lang="id-ID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86642" y="4892613"/>
            <a:ext cx="10643915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Sebanyak 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mencari kerja sebelum wisuda dengan nilai median 2 bulan sebelum wisuda dan lulusan yang mencari kerja sesudah wisuda sebanyak 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dengan nilai median 2 bulan sesudah wisuda. Sedangkan lulusan yang tidak mencari pekerjaan memiliki persentase sebesar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17,5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5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348" y="383378"/>
            <a:ext cx="7478339" cy="661651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effectLst/>
                <a:latin typeface="Times New Roman" pitchFamily="18" charset="0"/>
                <a:cs typeface="Times New Roman" pitchFamily="18" charset="0"/>
              </a:rPr>
              <a:t>Alasan tidak mencari pekerjaan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85767" y="1330657"/>
          <a:ext cx="9953862" cy="332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5955" y="39022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n=276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7844" y="4884078"/>
            <a:ext cx="10461224" cy="15859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Alasan yang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memiliki nilai tertinggi adalah “saya sudah memperoleh pekerjaan sebelum lulus” dengan nilai persentase sebesar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63,9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dan alasan terkecil berada pada pilihan “saya memulai bisnis sendiri” dengan nilai persentase 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5,8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data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dari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pihak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UEU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bisa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mengarahkan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jiwa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enterpreneurship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bagi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lulusannya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bagi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lulusan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ingin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berwirausaha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setelah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lulus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dapat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lebih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terarah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networking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unit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usaha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terkait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-7768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Cara Mencari Pekerjaan</a:t>
            </a:r>
            <a:endParaRPr lang="en-US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370703" y="1064525"/>
          <a:ext cx="11351739" cy="391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38613" y="45674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n=211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0501" y="5144622"/>
            <a:ext cx="11136574" cy="161008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lulusan memperoleh pekerjaan dengan mencari info lowongan pekerjaan lewat internet dan sebanyak 1</a:t>
            </a:r>
            <a:r>
              <a:rPr lang="en-US" noProof="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lulusan memperoleh 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melalui informasi yang didapat dari pusat karir Universitas.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yaitu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menghubungi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Kemenkertrans dengan nilai persentase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1,7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data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dapat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dilihat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bahwa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mayoritas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lulusan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melalui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kedepannya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pihak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UEU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harus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lebih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update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lagi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terkait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lowongan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atau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jejaring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sosial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kampus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6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/>
          </p:nvPr>
        </p:nvGraphicFramePr>
        <p:xfrm>
          <a:off x="1119116" y="1406438"/>
          <a:ext cx="9752366" cy="337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27568" y="369551"/>
            <a:ext cx="8034486" cy="791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DURASI MEMPEROLEH PEKERJAAN (SEBELUM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WISUDA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117" y="41019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n=305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6287" y="4799493"/>
            <a:ext cx="10475946" cy="16507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sz="1600" baseline="0" dirty="0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diagram ini dapat dilihat bahwa lulusan Universitas Esa Unggul memiliki waktu untuk memperoleh pekerjaan yang cukup cepat yaitu 1 bulan sebelum wisuda.  Untuk lulusan Fakultas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Bisnis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Psikologi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memiliki waktu untuk memperoleh pekerjaan yang lebih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yaitu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bulan sebelum wisuda.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disimpulkan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Career Center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terserap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21356" y="2143289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3357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538568" y="1406438"/>
          <a:ext cx="9332914" cy="320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27568" y="369551"/>
            <a:ext cx="8141578" cy="709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DURASI MEMPEROLEH PEKERJAAN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(SESUDAH WISUDA)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583" y="4200827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n=346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13490" y="4868658"/>
            <a:ext cx="9490842" cy="19893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just" defTabSz="914400">
              <a:spcBef>
                <a:spcPct val="20000"/>
              </a:spcBef>
              <a:buClr>
                <a:srgbClr val="4FD093"/>
              </a:buClr>
              <a:buSzPct val="70000"/>
              <a:defRPr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Berdasarkan diagram ini dapat dilihat bahwa lulusan Universitas Esa Unggul memiliki waktu untuk memperoleh pekerjaan yang cukup cepat yaitu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rata-rata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2 bulan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wisuda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Komputer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Fisioterapi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Kreatif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wisuda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paling lama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Bisnis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Psikologi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median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956197" y="2129642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87257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957" y="191316"/>
            <a:ext cx="9020432" cy="1060835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latin typeface="Times New Roman" pitchFamily="18" charset="0"/>
                <a:cs typeface="Times New Roman" pitchFamily="18" charset="0"/>
              </a:rPr>
              <a:t>Status Bekerja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268627" y="1199295"/>
          <a:ext cx="9663230" cy="361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5237" y="4814007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 457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60786" y="5388291"/>
            <a:ext cx="9301656" cy="88638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7,7</a:t>
            </a: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lulusan Universitas Esa Unggul sudah memperoleh pekerjaan dan lulusan yang tidak bekerja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sekitar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22,3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11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058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46484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Biro </a:t>
            </a: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Konseling 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Alumni</a:t>
            </a: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BKAL)</a:t>
            </a: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melaksanakan Tracer Study Universitas Esa Unggul (TS-UEU) sejak tahun 2006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(lulusan tahun 2004) masih secara manual (melalui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telepon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id-ID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TS-UEU dilakukan untuk mendapatkan informasi mengenai: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Transisi dari pendidikan tinggi ke dunia kerja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Kepuasan lulusan terhadap institusi perguruan tinggi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Dokumen pendukung re-akreditasi Fakultas dan Universitas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Relevansi pendidikan tinggi dan perolehan </a:t>
            </a: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kompetensi</a:t>
            </a:r>
            <a:endParaRPr lang="id-ID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Sejak tahun 2015 (lulusan 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tahun 2013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TS-UEU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sudah 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dilakukan secara online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9911" y="126938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0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064" y="0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SITUASI SAAT INI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2147" y="4798562"/>
            <a:ext cx="977497" cy="2413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n = </a:t>
            </a:r>
            <a:r>
              <a:rPr lang="en-US" sz="1600" b="1" dirty="0" smtClean="0"/>
              <a:t>265</a:t>
            </a:r>
            <a:endParaRPr lang="id-ID" sz="1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2147" y="5387973"/>
            <a:ext cx="9749594" cy="13809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Berdasarkan diagram ini sebagian besar situasi lulusan Universitas Esa Unggul saat ini sudah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baik bekerja full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maupun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lulusan yang tidak bekerja dikarenakan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kan 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3,70% serta tidak bekerja dikarenakan alasan lain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1,85%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2021" y="738644"/>
          <a:ext cx="10502769" cy="435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950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0123"/>
            <a:ext cx="8240162" cy="769544"/>
          </a:xfrm>
        </p:spPr>
        <p:txBody>
          <a:bodyPr>
            <a:noAutofit/>
          </a:bodyPr>
          <a:lstStyle/>
          <a:p>
            <a:pPr algn="ctr"/>
            <a:r>
              <a:rPr lang="id-ID" b="1" dirty="0" smtClean="0">
                <a:effectLst/>
                <a:latin typeface="Times New Roman" pitchFamily="18" charset="0"/>
                <a:cs typeface="Times New Roman" pitchFamily="18" charset="0"/>
              </a:rPr>
              <a:t>Jenis PERUSAHAAN TEMPAT LULUSAN BEKERJA</a:t>
            </a:r>
            <a:endParaRPr lang="id-ID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859809" y="5147889"/>
            <a:ext cx="10809027" cy="15395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 diagram diatas ini, sebagian besar lulusan bekerja di perusahaan swasta nasional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 5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6,4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18,04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 yang bekerja di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instansi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13,53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lulusan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 perusahaan swasta multinasional/asing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 bekerja pada organisasi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non-profit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,63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sebaiknya UEU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Instansi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pun Perusahaan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Swasta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Multinasional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terserap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838" y="4460787"/>
            <a:ext cx="857256" cy="2857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</a:t>
            </a:r>
            <a:r>
              <a:rPr lang="en-US" sz="1400" b="1" dirty="0" smtClean="0"/>
              <a:t>266</a:t>
            </a:r>
            <a:endParaRPr lang="id-ID" sz="1400" b="1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341094" y="1139227"/>
          <a:ext cx="9578567" cy="412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76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32" y="238545"/>
            <a:ext cx="7508211" cy="71438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PENDAPATAN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S1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628588" y="4998612"/>
            <a:ext cx="9949758" cy="1245796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6100763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ata-rata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pendapatan lulusan UEU sebesar Rp.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6.15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0.000,- . Fakultas yang lulusannya memiliki nilai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rata-rata 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pendapatan terbesar untuk lulusan S1 adalah Fakultas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pendapatan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4.000.000,-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Keguruan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238" y="4998612"/>
            <a:ext cx="857256" cy="2834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</a:t>
            </a:r>
            <a:r>
              <a:rPr lang="en-US" sz="1400" b="1" dirty="0" smtClean="0"/>
              <a:t>220</a:t>
            </a:r>
            <a:endParaRPr lang="id-ID" sz="14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1353555"/>
              </p:ext>
            </p:extLst>
          </p:nvPr>
        </p:nvGraphicFramePr>
        <p:xfrm>
          <a:off x="565761" y="1087592"/>
          <a:ext cx="10990361" cy="391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847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86" y="0"/>
            <a:ext cx="9905998" cy="141889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Rata-rata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pendapatan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ueu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0766230"/>
              </p:ext>
            </p:extLst>
          </p:nvPr>
        </p:nvGraphicFramePr>
        <p:xfrm>
          <a:off x="693683" y="1481959"/>
          <a:ext cx="10279117" cy="381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8107" y="5345685"/>
            <a:ext cx="911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Dari diagram di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pendapatan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4.835.000,-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pascasarjana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Rp.11.000.000,-.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UEU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pendapatan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444" y="5080499"/>
            <a:ext cx="857256" cy="2834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</a:t>
            </a:r>
            <a:r>
              <a:rPr lang="en-US" sz="1400" b="1" dirty="0" smtClean="0"/>
              <a:t>220</a:t>
            </a:r>
            <a:endParaRPr lang="id-ID" sz="1400" b="1" dirty="0"/>
          </a:p>
        </p:txBody>
      </p:sp>
    </p:spTree>
    <p:extLst>
      <p:ext uri="{BB962C8B-B14F-4D97-AF65-F5344CB8AC3E}">
        <p14:creationId xmlns="" xmlns:p14="http://schemas.microsoft.com/office/powerpoint/2010/main" val="5879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474" y="13648"/>
            <a:ext cx="9399479" cy="114369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KESELARASAN HORIZONTAL</a:t>
            </a:r>
            <a:endParaRPr lang="id-ID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649946" y="5635808"/>
            <a:ext cx="9652976" cy="1000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 diagram ini menjelaskan tingkat keeratan antara pendidikan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program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 pekerjaan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esar</a:t>
            </a:r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72,6</a:t>
            </a:r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1,8% lulusan memilih jawaban “kurang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91527" y="5395055"/>
            <a:ext cx="803353" cy="3571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n</a:t>
            </a: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226</a:t>
            </a: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969992" y="117846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15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168" y="160345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>
                <a:effectLst/>
                <a:latin typeface="Times New Roman" pitchFamily="18" charset="0"/>
                <a:cs typeface="Times New Roman" pitchFamily="18" charset="0"/>
              </a:rPr>
              <a:t>Keselarasan vertikal</a:t>
            </a:r>
            <a:endParaRPr lang="id-ID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596833" y="5116980"/>
            <a:ext cx="9496467" cy="12765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diagram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prosentase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UEU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72,4%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pendidikannya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21,6%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setingkat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jenjang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pendidikannya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4%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setingkat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pula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merasa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2%.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70854" y="4496319"/>
            <a:ext cx="856066" cy="360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n=4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20</a:t>
            </a: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756373" y="1073245"/>
          <a:ext cx="9252640" cy="399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574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208" y="187640"/>
            <a:ext cx="9078378" cy="83820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Kompetensi yang dikuasai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LULUSAN 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7366" y="5202621"/>
            <a:ext cx="10294882" cy="14969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Rata-rata penguasaan kompetensi lulusan Universitas Esa Unggul terdapat pada kisaran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 masuk dalam kategori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ata-rata tertinggi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dikuasai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adalah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berkomunikasi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3.3. Dari data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UEU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memperhatikan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penguasaan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alumni UEU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51974" y="4764731"/>
            <a:ext cx="714380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n=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336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637643" y="966466"/>
          <a:ext cx="9901214" cy="426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384" y="1258784"/>
            <a:ext cx="96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880" y="201880"/>
            <a:ext cx="1615043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Ket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1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sangat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rendah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2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rendah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3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sedang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4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cukup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tinggi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5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tinggi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2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72" y="177922"/>
            <a:ext cx="8686800" cy="555409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 smtClean="0">
                <a:effectLst/>
                <a:latin typeface="Times New Roman" pitchFamily="18" charset="0"/>
                <a:cs typeface="Times New Roman" pitchFamily="18" charset="0"/>
              </a:rPr>
              <a:t>Kontribusi perguruan tinggi terhadap kompetensi</a:t>
            </a: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LULUSaN</a:t>
            </a:r>
            <a:endParaRPr lang="id-ID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6634" y="5340576"/>
            <a:ext cx="10641724" cy="15173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Rata-rata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perguruan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Universitas Esa Unggul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terdapat pada kisaran 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masuk dalam kategori “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ata-rata tertinggi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perguruan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kompetensi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adalah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 nilai 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3.3. Dari data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UEU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memperhatikan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penguasaan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alumni UEU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321552" y="4651628"/>
            <a:ext cx="907035" cy="2923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6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335</a:t>
            </a:r>
            <a:endParaRPr lang="id-ID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650554" y="843736"/>
          <a:ext cx="9469923" cy="414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880" y="201880"/>
            <a:ext cx="1615043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Ket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1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sangat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rendah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2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rendah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3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sedang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4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cukup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tinggi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5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tinggi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1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534" y="337767"/>
            <a:ext cx="7870012" cy="838200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effectLst/>
                <a:latin typeface="Times New Roman" pitchFamily="18" charset="0"/>
                <a:cs typeface="Times New Roman" pitchFamily="18" charset="0"/>
              </a:rPr>
              <a:t>Kepuasan lulusan</a:t>
            </a:r>
            <a:endParaRPr lang="id-ID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96814" y="5237175"/>
            <a:ext cx="8844456" cy="10097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 U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kepuasaan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76.60%,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puas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23.40%.</a:t>
            </a:r>
            <a:endParaRPr lang="id-ID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82872" y="4724671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312</a:t>
            </a: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2565266" y="1365662"/>
          <a:ext cx="7991898" cy="332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49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54" y="1008993"/>
            <a:ext cx="9791223" cy="38248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HASIL TS-UEU 2018 </a:t>
            </a:r>
            <a:b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DARI </a:t>
            </a:r>
            <a:r>
              <a:rPr lang="en-US" sz="6000" b="1" dirty="0" err="1" smtClean="0">
                <a:solidFill>
                  <a:srgbClr val="FF0000"/>
                </a:solidFill>
                <a:latin typeface="Algerian" pitchFamily="82" charset="0"/>
              </a:rPr>
              <a:t>pengguna</a:t>
            </a:r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 LULUSAN</a:t>
            </a:r>
            <a:b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TAHUN 2016</a:t>
            </a:r>
            <a:endParaRPr lang="en-US" sz="60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1232" y="187911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33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21" y="269874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79" y="4702627"/>
            <a:ext cx="9905999" cy="17694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Survey </a:t>
            </a:r>
            <a:r>
              <a:rPr lang="id-ID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dilakukan 2 tahun setelah lulus</a:t>
            </a:r>
          </a:p>
          <a:p>
            <a:pPr marL="533400" indent="-177800">
              <a:buFont typeface="Wingdings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 fokuskan pada rekam jejak alumni, informasi karir/pekerjaan lulusan dan digunakan pula untuk evaluasi dalam hal pembelajaran di Fakultas dan Universitas 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57587" y="2720306"/>
            <a:ext cx="1377132" cy="1723027"/>
          </a:xfrm>
          <a:prstGeom prst="round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di UEU (secara online)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8799" y="2771318"/>
            <a:ext cx="1265501" cy="1688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5065" y="2764195"/>
            <a:ext cx="1265501" cy="1688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872643" y="1712890"/>
            <a:ext cx="1903791" cy="96860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(2013)</a:t>
            </a:r>
            <a:endParaRPr lang="id-ID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456345" y="1731195"/>
            <a:ext cx="1903791" cy="96860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(2016)</a:t>
            </a:r>
            <a:endParaRPr lang="id-ID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403061" y="1731195"/>
            <a:ext cx="1903791" cy="96860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(2014)</a:t>
            </a:r>
            <a:endParaRPr lang="id-ID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6587" y="2764195"/>
            <a:ext cx="1265501" cy="1688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916824" y="1733396"/>
            <a:ext cx="1903791" cy="96860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(2015)</a:t>
            </a:r>
            <a:endParaRPr lang="id-ID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0096" y="2764195"/>
            <a:ext cx="1265501" cy="1688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987173" y="1731195"/>
            <a:ext cx="1903791" cy="96860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8034" y="2771318"/>
            <a:ext cx="1265501" cy="1688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7760" y="192123"/>
            <a:ext cx="2951884" cy="8049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45532" y="2771318"/>
            <a:ext cx="1265501" cy="1688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9523841" y="1725768"/>
            <a:ext cx="1903791" cy="96860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5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0"/>
            <a:ext cx="10231582" cy="122971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Rata-rata kompetensi </a:t>
            </a:r>
            <a:r>
              <a:rPr lang="en-US" sz="2800" dirty="0" err="1" smtClean="0"/>
              <a:t>lulusan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menurut</a:t>
            </a:r>
            <a:r>
              <a:rPr lang="en-US" sz="2800" dirty="0" smtClean="0"/>
              <a:t> pengguna alumni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251678" y="1135068"/>
          <a:ext cx="9639641" cy="416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08849" y="4821435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71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6255" y="5276195"/>
            <a:ext cx="11851573" cy="124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Berdasarkan diagram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disimpulkan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rata-rata kompetensi lulusan UEU berada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kisaran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3.1 – 3.7 yang masuk dalam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Kompetensi yang memiliki rata-rata tertinggi adalah kompetensi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berkomuikasi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kerjasama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3.7.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kompetensi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penguasaan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IPTEK”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3.1 sebaiknya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pendidik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kedepannya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063" y="47298"/>
            <a:ext cx="1603169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Ket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1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sangat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buruk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2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buruk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3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cukup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baik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4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baik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5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sangat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baik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74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690" y="81520"/>
            <a:ext cx="9932276" cy="10535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Rata-rata kemampuan kerja </a:t>
            </a:r>
            <a:r>
              <a:rPr lang="en-US" sz="2800" dirty="0" err="1" smtClean="0"/>
              <a:t>lulusan</a:t>
            </a:r>
            <a:r>
              <a:rPr lang="en-US" sz="2800" dirty="0" smtClean="0"/>
              <a:t> </a:t>
            </a:r>
            <a:r>
              <a:rPr lang="en-US" sz="2800" dirty="0" err="1" smtClean="0"/>
              <a:t>ueu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alumni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98171" y="1149790"/>
          <a:ext cx="9745477" cy="395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11207" y="5375192"/>
            <a:ext cx="10380086" cy="78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 diagram berikut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dapat dilihat bahwa rata-rata kemampuan kerja  UEU berada dalam kisaran 3 – 3.2 yang masuk dalam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Kemampuan kerja dibandingkan lulusan perguruan tinggi lainnya memiliki rata-rata tertinggi dengan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3.2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alumni UEU dalam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nilai rata-rata  yaitu 3.</a:t>
            </a:r>
            <a:endParaRPr lang="id-ID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53092" y="4743941"/>
            <a:ext cx="764787" cy="2571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71</a:t>
            </a:r>
            <a:endParaRPr lang="id-ID" sz="1400" b="1" dirty="0"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298" y="47298"/>
            <a:ext cx="1698171" cy="18644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Ket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1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sangat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buruk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2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buruk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3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cukup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baik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4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baik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5 =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sangat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baik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015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0"/>
            <a:ext cx="9905998" cy="123567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Posisi </a:t>
            </a:r>
            <a:r>
              <a:rPr lang="en-US" sz="2800" dirty="0" err="1" smtClean="0"/>
              <a:t>tertinggi</a:t>
            </a:r>
            <a:r>
              <a:rPr lang="en-US" sz="2800" dirty="0" smtClean="0"/>
              <a:t> </a:t>
            </a:r>
            <a:r>
              <a:rPr lang="en-US" sz="2800" dirty="0" err="1" smtClean="0"/>
              <a:t>lulusan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alumni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141413" y="1214651"/>
          <a:ext cx="9906000" cy="381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77194" y="4653582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71</a:t>
            </a:r>
            <a:endParaRPr lang="id-ID" sz="1400" b="1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476" y="5328746"/>
            <a:ext cx="10042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Dari diagram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,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disimpulkan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posisi</a:t>
            </a:r>
            <a:r>
              <a:rPr lang="en-US" sz="1600" dirty="0" smtClean="0"/>
              <a:t> tertinggi lulusan UEU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sebagai Staff/Anggota </a:t>
            </a:r>
            <a:r>
              <a:rPr lang="en-US" sz="1600" dirty="0" err="1" smtClean="0"/>
              <a:t>sebesar</a:t>
            </a:r>
            <a:r>
              <a:rPr lang="en-US" sz="1600" dirty="0" smtClean="0"/>
              <a:t> 76,40% dan posisi </a:t>
            </a:r>
            <a:r>
              <a:rPr lang="en-US" sz="1600" dirty="0" err="1" smtClean="0"/>
              <a:t>terendah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Direktur/CEO/Komisaris </a:t>
            </a:r>
            <a:r>
              <a:rPr lang="en-US" sz="1600" dirty="0" err="1" smtClean="0"/>
              <a:t>sebesar</a:t>
            </a:r>
            <a:r>
              <a:rPr lang="en-US" sz="1600" dirty="0" smtClean="0"/>
              <a:t> 2,24%.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masukan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staf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</a:t>
            </a:r>
            <a:r>
              <a:rPr lang="en-US" sz="1600" dirty="0" smtClean="0"/>
              <a:t> UEU agar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mengajar</a:t>
            </a:r>
            <a:r>
              <a:rPr lang="en-US" sz="1600" dirty="0" smtClean="0"/>
              <a:t> agar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menghasilkan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lulusan</a:t>
            </a:r>
            <a:r>
              <a:rPr lang="en-US" sz="1600" dirty="0" smtClean="0"/>
              <a:t> alumni yang </a:t>
            </a:r>
            <a:r>
              <a:rPr lang="en-US" sz="1600" dirty="0" err="1" smtClean="0"/>
              <a:t>profesional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bersaing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094386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3" y="192846"/>
            <a:ext cx="8507084" cy="1186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KENDALA DALAM TRACER STUDY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57" y="1445449"/>
            <a:ext cx="11245933" cy="4703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Kendala</a:t>
            </a:r>
            <a:r>
              <a:rPr lang="en-US" sz="1800" b="1" dirty="0" smtClean="0">
                <a:solidFill>
                  <a:schemeClr val="tx1"/>
                </a:solidFill>
              </a:rPr>
              <a:t> yang </a:t>
            </a:r>
            <a:r>
              <a:rPr lang="en-US" sz="1800" b="1" dirty="0" err="1" smtClean="0">
                <a:solidFill>
                  <a:schemeClr val="tx1"/>
                </a:solidFill>
              </a:rPr>
              <a:t>kami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temui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dalam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pelaksanaan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kegiatan</a:t>
            </a:r>
            <a:r>
              <a:rPr lang="en-US" sz="1800" b="1" dirty="0" smtClean="0">
                <a:solidFill>
                  <a:schemeClr val="tx1"/>
                </a:solidFill>
              </a:rPr>
              <a:t> tracer study </a:t>
            </a:r>
            <a:r>
              <a:rPr lang="en-US" sz="1800" b="1" dirty="0" err="1" smtClean="0">
                <a:solidFill>
                  <a:schemeClr val="tx1"/>
                </a:solidFill>
              </a:rPr>
              <a:t>adalah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sebagai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berikut</a:t>
            </a:r>
            <a:r>
              <a:rPr lang="en-US" sz="1800" b="1" dirty="0" smtClean="0">
                <a:solidFill>
                  <a:schemeClr val="tx1"/>
                </a:solidFill>
              </a:rPr>
              <a:t>:</a:t>
            </a:r>
          </a:p>
          <a:p>
            <a:pPr marL="284163" indent="-284163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Database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valid:</a:t>
            </a:r>
          </a:p>
          <a:p>
            <a:pPr marL="568325" indent="-284163">
              <a:buSzPct val="105000"/>
              <a:buFont typeface="+mj-lt"/>
              <a:buAutoNum type="arabicParenR"/>
            </a:pPr>
            <a:r>
              <a:rPr lang="en-US" sz="1800" b="1" dirty="0" err="1" smtClean="0">
                <a:solidFill>
                  <a:schemeClr val="tx1"/>
                </a:solidFill>
              </a:rPr>
              <a:t>Nomor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telepon</a:t>
            </a:r>
            <a:r>
              <a:rPr lang="en-US" sz="1800" b="1" dirty="0" smtClean="0">
                <a:solidFill>
                  <a:schemeClr val="tx1"/>
                </a:solidFill>
              </a:rPr>
              <a:t>/HP </a:t>
            </a:r>
            <a:r>
              <a:rPr lang="en-US" sz="1800" b="1" dirty="0" err="1" smtClean="0">
                <a:solidFill>
                  <a:schemeClr val="tx1"/>
                </a:solidFill>
              </a:rPr>
              <a:t>sudah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aktif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dapat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dihubungi</a:t>
            </a:r>
            <a:r>
              <a:rPr lang="en-US" sz="1800" b="1" dirty="0" smtClean="0">
                <a:solidFill>
                  <a:schemeClr val="tx1"/>
                </a:solidFill>
              </a:rPr>
              <a:t>;</a:t>
            </a:r>
          </a:p>
          <a:p>
            <a:pPr marL="568325" indent="-284163">
              <a:buSzPct val="105000"/>
              <a:buFont typeface="+mj-lt"/>
              <a:buAutoNum type="arabicParenR"/>
            </a:pPr>
            <a:r>
              <a:rPr lang="en-US" sz="1800" b="1" dirty="0" smtClean="0">
                <a:solidFill>
                  <a:schemeClr val="tx1"/>
                </a:solidFill>
              </a:rPr>
              <a:t>Email </a:t>
            </a:r>
            <a:r>
              <a:rPr lang="en-US" sz="1800" b="1" dirty="0" err="1" smtClean="0">
                <a:solidFill>
                  <a:schemeClr val="tx1"/>
                </a:solidFill>
              </a:rPr>
              <a:t>salah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atau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valid;</a:t>
            </a:r>
          </a:p>
          <a:p>
            <a:pPr marL="568325" indent="-284163">
              <a:buSzPct val="105000"/>
              <a:buFont typeface="+mj-lt"/>
              <a:buAutoNum type="arabicParenR"/>
            </a:pPr>
            <a:r>
              <a:rPr lang="en-US" sz="1800" b="1" dirty="0" err="1" smtClean="0">
                <a:solidFill>
                  <a:schemeClr val="tx1"/>
                </a:solidFill>
              </a:rPr>
              <a:t>Nomor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telepon</a:t>
            </a:r>
            <a:r>
              <a:rPr lang="en-US" sz="1800" b="1" dirty="0" smtClean="0">
                <a:solidFill>
                  <a:schemeClr val="tx1"/>
                </a:solidFill>
              </a:rPr>
              <a:t>/HP yang </a:t>
            </a:r>
            <a:r>
              <a:rPr lang="en-US" sz="1800" b="1" dirty="0" err="1" smtClean="0">
                <a:solidFill>
                  <a:schemeClr val="tx1"/>
                </a:solidFill>
              </a:rPr>
              <a:t>terdapat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</a:t>
            </a:r>
            <a:r>
              <a:rPr lang="en-US" sz="1800" b="1" dirty="0" smtClean="0">
                <a:solidFill>
                  <a:schemeClr val="tx1"/>
                </a:solidFill>
              </a:rPr>
              <a:t> database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valid;</a:t>
            </a:r>
          </a:p>
          <a:p>
            <a:pPr marL="568325" indent="-284163">
              <a:buSzPct val="105000"/>
              <a:buFont typeface="+mj-lt"/>
              <a:buAutoNum type="arabicParenR"/>
            </a:pPr>
            <a:r>
              <a:rPr lang="en-US" sz="1800" b="1" dirty="0" err="1" smtClean="0">
                <a:solidFill>
                  <a:schemeClr val="tx1"/>
                </a:solidFill>
              </a:rPr>
              <a:t>Kurangnya</a:t>
            </a:r>
            <a:r>
              <a:rPr lang="en-US" sz="1800" b="1" dirty="0" smtClean="0">
                <a:solidFill>
                  <a:schemeClr val="tx1"/>
                </a:solidFill>
              </a:rPr>
              <a:t> feedback </a:t>
            </a:r>
            <a:r>
              <a:rPr lang="en-US" sz="1800" b="1" dirty="0" err="1" smtClean="0">
                <a:solidFill>
                  <a:schemeClr val="tx1"/>
                </a:solidFill>
              </a:rPr>
              <a:t>dari</a:t>
            </a:r>
            <a:r>
              <a:rPr lang="en-US" sz="1800" b="1" dirty="0" smtClean="0">
                <a:solidFill>
                  <a:schemeClr val="tx1"/>
                </a:solidFill>
              </a:rPr>
              <a:t> alumni </a:t>
            </a:r>
            <a:r>
              <a:rPr lang="en-US" sz="1800" b="1" dirty="0" err="1" smtClean="0">
                <a:solidFill>
                  <a:schemeClr val="tx1"/>
                </a:solidFill>
              </a:rPr>
              <a:t>sehingga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semua</a:t>
            </a:r>
            <a:r>
              <a:rPr lang="en-US" sz="1800" b="1" dirty="0" smtClean="0">
                <a:solidFill>
                  <a:schemeClr val="tx1"/>
                </a:solidFill>
              </a:rPr>
              <a:t> alumni yang </a:t>
            </a:r>
            <a:r>
              <a:rPr lang="en-US" sz="1800" b="1" dirty="0" err="1" smtClean="0">
                <a:solidFill>
                  <a:schemeClr val="tx1"/>
                </a:solidFill>
              </a:rPr>
              <a:t>dihubungi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mengisi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kuesioner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marL="284163" indent="-284163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chemeClr val="tx1"/>
                </a:solidFill>
              </a:rPr>
              <a:t>Kendala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dalam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pengisian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kuesioner</a:t>
            </a:r>
            <a:r>
              <a:rPr lang="en-US" sz="1800" b="1" dirty="0" smtClean="0">
                <a:solidFill>
                  <a:schemeClr val="tx1"/>
                </a:solidFill>
              </a:rPr>
              <a:t> tracer study online:</a:t>
            </a:r>
          </a:p>
          <a:p>
            <a:pPr marL="568325" indent="-284163">
              <a:buSzPct val="105000"/>
              <a:buFont typeface="+mj-lt"/>
              <a:buAutoNum type="arabicParenR"/>
            </a:pPr>
            <a:r>
              <a:rPr lang="en-US" sz="1800" b="1" dirty="0" err="1" smtClean="0">
                <a:solidFill>
                  <a:schemeClr val="tx1"/>
                </a:solidFill>
              </a:rPr>
              <a:t>Jaringan</a:t>
            </a:r>
            <a:r>
              <a:rPr lang="en-US" sz="1800" b="1" dirty="0" smtClean="0">
                <a:solidFill>
                  <a:schemeClr val="tx1"/>
                </a:solidFill>
              </a:rPr>
              <a:t> internet </a:t>
            </a:r>
            <a:r>
              <a:rPr lang="en-US" sz="1800" b="1" dirty="0" err="1" smtClean="0">
                <a:solidFill>
                  <a:schemeClr val="tx1"/>
                </a:solidFill>
              </a:rPr>
              <a:t>di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tempat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bermasalah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marL="284163" indent="-284163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chemeClr val="tx1"/>
                </a:solidFill>
              </a:rPr>
              <a:t>Kendala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dari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kuesioner</a:t>
            </a:r>
            <a:r>
              <a:rPr lang="en-US" sz="1800" b="1" dirty="0" smtClean="0">
                <a:solidFill>
                  <a:schemeClr val="tx1"/>
                </a:solidFill>
              </a:rPr>
              <a:t> online tracer study:</a:t>
            </a:r>
          </a:p>
          <a:p>
            <a:pPr marL="568325" indent="-284163">
              <a:buSzPct val="105000"/>
              <a:buFont typeface="+mj-lt"/>
              <a:buAutoNum type="arabicParenR"/>
            </a:pPr>
            <a:r>
              <a:rPr lang="en-US" sz="1800" b="1" dirty="0" smtClean="0">
                <a:solidFill>
                  <a:schemeClr val="tx1"/>
                </a:solidFill>
              </a:rPr>
              <a:t>Link </a:t>
            </a:r>
            <a:r>
              <a:rPr lang="en-US" sz="1800" b="1" dirty="0" err="1" smtClean="0">
                <a:solidFill>
                  <a:schemeClr val="tx1"/>
                </a:solidFill>
              </a:rPr>
              <a:t>kuesioner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hanya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bisa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dibuka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melalui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mozilla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firefox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sehingga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bisa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diakses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melaluui</a:t>
            </a:r>
            <a:r>
              <a:rPr lang="en-US" sz="1800" b="1" dirty="0" smtClean="0">
                <a:solidFill>
                  <a:schemeClr val="tx1"/>
                </a:solidFill>
              </a:rPr>
              <a:t> HP.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037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481" y="161311"/>
            <a:ext cx="6772877" cy="1478570"/>
          </a:xfrm>
        </p:spPr>
        <p:txBody>
          <a:bodyPr/>
          <a:lstStyle/>
          <a:p>
            <a:pPr algn="ctr"/>
            <a:r>
              <a:rPr lang="en-US" sz="4000" b="1" dirty="0" smtClean="0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93" y="1855336"/>
            <a:ext cx="11352811" cy="4460071"/>
          </a:xfrm>
        </p:spPr>
        <p:txBody>
          <a:bodyPr>
            <a:normAutofit/>
          </a:bodyPr>
          <a:lstStyle/>
          <a:p>
            <a:pPr marL="346075" indent="-346075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Dari total </a:t>
            </a:r>
            <a:r>
              <a:rPr lang="en-US" sz="1800" b="1" dirty="0" err="1" smtClean="0">
                <a:solidFill>
                  <a:schemeClr val="tx1"/>
                </a:solidFill>
              </a:rPr>
              <a:t>populasi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UEU </a:t>
            </a:r>
            <a:r>
              <a:rPr lang="en-US" sz="1800" b="1" dirty="0" err="1" smtClean="0">
                <a:solidFill>
                  <a:schemeClr val="tx1"/>
                </a:solidFill>
              </a:rPr>
              <a:t>sebanyak</a:t>
            </a:r>
            <a:r>
              <a:rPr lang="en-US" sz="1800" b="1" dirty="0" smtClean="0">
                <a:solidFill>
                  <a:schemeClr val="tx1"/>
                </a:solidFill>
              </a:rPr>
              <a:t> 1965 </a:t>
            </a:r>
            <a:r>
              <a:rPr lang="en-US" sz="1800" b="1" dirty="0" err="1" smtClean="0">
                <a:solidFill>
                  <a:schemeClr val="tx1"/>
                </a:solidFill>
              </a:rPr>
              <a:t>orang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responden</a:t>
            </a:r>
            <a:r>
              <a:rPr lang="en-US" sz="1800" b="1" dirty="0" smtClean="0">
                <a:solidFill>
                  <a:schemeClr val="tx1"/>
                </a:solidFill>
              </a:rPr>
              <a:t> yang </a:t>
            </a:r>
            <a:r>
              <a:rPr lang="en-US" sz="1800" b="1" dirty="0" err="1" smtClean="0">
                <a:solidFill>
                  <a:schemeClr val="tx1"/>
                </a:solidFill>
              </a:rPr>
              <a:t>dapat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dihubungi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sebesar</a:t>
            </a:r>
            <a:r>
              <a:rPr lang="en-US" sz="1800" b="1" dirty="0" smtClean="0">
                <a:solidFill>
                  <a:schemeClr val="tx1"/>
                </a:solidFill>
              </a:rPr>
              <a:t> 48,1% (945 </a:t>
            </a:r>
            <a:r>
              <a:rPr lang="en-US" sz="1800" b="1" dirty="0" err="1" smtClean="0">
                <a:solidFill>
                  <a:schemeClr val="tx1"/>
                </a:solidFill>
              </a:rPr>
              <a:t>orang</a:t>
            </a:r>
            <a:r>
              <a:rPr lang="en-US" sz="1800" b="1" dirty="0" smtClean="0">
                <a:solidFill>
                  <a:schemeClr val="tx1"/>
                </a:solidFill>
              </a:rPr>
              <a:t>).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Dari </a:t>
            </a:r>
            <a:r>
              <a:rPr lang="en-US" sz="1800" b="1" dirty="0" err="1" smtClean="0">
                <a:solidFill>
                  <a:schemeClr val="tx1"/>
                </a:solidFill>
              </a:rPr>
              <a:t>hasil</a:t>
            </a:r>
            <a:r>
              <a:rPr lang="en-US" sz="1800" b="1" dirty="0" smtClean="0">
                <a:solidFill>
                  <a:schemeClr val="tx1"/>
                </a:solidFill>
              </a:rPr>
              <a:t> tracer study, </a:t>
            </a:r>
            <a:r>
              <a:rPr lang="en-US" sz="1800" b="1" dirty="0" err="1" smtClean="0">
                <a:solidFill>
                  <a:schemeClr val="tx1"/>
                </a:solidFill>
              </a:rPr>
              <a:t>dapat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diketahui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bahwa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ada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kecenderungan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untuk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menjawab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pada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pertanyaan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sensitif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mengenai</a:t>
            </a:r>
            <a:r>
              <a:rPr lang="en-US" sz="1800" b="1" dirty="0" smtClean="0">
                <a:solidFill>
                  <a:schemeClr val="tx1"/>
                </a:solidFill>
              </a:rPr>
              <a:t> “</a:t>
            </a:r>
            <a:r>
              <a:rPr lang="en-US" sz="1800" b="1" dirty="0" err="1" smtClean="0">
                <a:solidFill>
                  <a:schemeClr val="tx1"/>
                </a:solidFill>
              </a:rPr>
              <a:t>pendapatan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”.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Dari 77.7% </a:t>
            </a:r>
            <a:r>
              <a:rPr lang="en-US" sz="1800" b="1" dirty="0" err="1" smtClean="0">
                <a:solidFill>
                  <a:schemeClr val="tx1"/>
                </a:solidFill>
              </a:rPr>
              <a:t>responden</a:t>
            </a:r>
            <a:r>
              <a:rPr lang="en-US" sz="1800" b="1" dirty="0" smtClean="0">
                <a:solidFill>
                  <a:schemeClr val="tx1"/>
                </a:solidFill>
              </a:rPr>
              <a:t> yang </a:t>
            </a:r>
            <a:r>
              <a:rPr lang="en-US" sz="1800" b="1" dirty="0" err="1" smtClean="0">
                <a:solidFill>
                  <a:schemeClr val="tx1"/>
                </a:solidFill>
              </a:rPr>
              <a:t>sudah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bekerja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sebagian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besar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memperoleh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informasi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lowongan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pekerjaan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melalui</a:t>
            </a:r>
            <a:r>
              <a:rPr lang="en-US" sz="1800" b="1" dirty="0" smtClean="0">
                <a:solidFill>
                  <a:schemeClr val="tx1"/>
                </a:solidFill>
              </a:rPr>
              <a:t> internet </a:t>
            </a:r>
            <a:r>
              <a:rPr lang="en-US" sz="1800" b="1" dirty="0" err="1" smtClean="0">
                <a:solidFill>
                  <a:schemeClr val="tx1"/>
                </a:solidFill>
              </a:rPr>
              <a:t>sebesar</a:t>
            </a:r>
            <a:r>
              <a:rPr lang="en-US" sz="1800" b="1" dirty="0" smtClean="0">
                <a:solidFill>
                  <a:schemeClr val="tx1"/>
                </a:solidFill>
              </a:rPr>
              <a:t> 75%.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chemeClr val="tx1"/>
                </a:solidFill>
              </a:rPr>
              <a:t>Mayoritas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UEU </a:t>
            </a:r>
            <a:r>
              <a:rPr lang="en-US" sz="1800" b="1" dirty="0" err="1" smtClean="0">
                <a:solidFill>
                  <a:schemeClr val="tx1"/>
                </a:solidFill>
              </a:rPr>
              <a:t>bekerja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perusahaan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swasta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nasional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menurut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para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bahwa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pekerjaannya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sudah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sesuai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dengan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tingkat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chemeClr val="tx1"/>
                </a:solidFill>
              </a:rPr>
              <a:t>Hasil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dari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penguasaan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kompetensi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dengan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kontribusi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universitas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terhadap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penguasaan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kompetensi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cenderung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sesuai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atau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seimbang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chemeClr val="tx1"/>
                </a:solidFill>
              </a:rPr>
              <a:t>Hasil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dari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kepuasan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terhadap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fakultas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diperoleh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nilai</a:t>
            </a:r>
            <a:r>
              <a:rPr lang="en-US" sz="1800" b="1" dirty="0" smtClean="0">
                <a:solidFill>
                  <a:schemeClr val="tx1"/>
                </a:solidFill>
              </a:rPr>
              <a:t> 23.4% </a:t>
            </a:r>
            <a:r>
              <a:rPr lang="en-US" sz="1800" b="1" dirty="0" err="1" smtClean="0">
                <a:solidFill>
                  <a:schemeClr val="tx1"/>
                </a:solidFill>
              </a:rPr>
              <a:t>dengan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kategori</a:t>
            </a:r>
            <a:r>
              <a:rPr lang="en-US" sz="1800" b="1" dirty="0" smtClean="0">
                <a:solidFill>
                  <a:schemeClr val="tx1"/>
                </a:solidFill>
              </a:rPr>
              <a:t> “</a:t>
            </a:r>
            <a:r>
              <a:rPr lang="en-US" sz="1800" b="1" dirty="0" err="1" smtClean="0">
                <a:solidFill>
                  <a:schemeClr val="tx1"/>
                </a:solidFill>
              </a:rPr>
              <a:t>tidak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puas</a:t>
            </a:r>
            <a:r>
              <a:rPr lang="en-US" sz="1800" b="1" dirty="0" smtClean="0">
                <a:solidFill>
                  <a:schemeClr val="tx1"/>
                </a:solidFill>
              </a:rPr>
              <a:t>”. </a:t>
            </a:r>
            <a:r>
              <a:rPr lang="en-US" sz="1800" b="1" dirty="0" err="1" smtClean="0">
                <a:solidFill>
                  <a:schemeClr val="tx1"/>
                </a:solidFill>
              </a:rPr>
              <a:t>Hasil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tersebut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akan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diteruskan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ke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fakultas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universitas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sebagai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bahan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evaluasi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dalam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hal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pembelajaran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913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48" y="345991"/>
            <a:ext cx="9905998" cy="9967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SARAN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47" y="1416909"/>
            <a:ext cx="9905999" cy="4596714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sz="2900" b="1" dirty="0" smtClean="0">
              <a:solidFill>
                <a:schemeClr val="tx1"/>
              </a:solidFill>
            </a:endParaRPr>
          </a:p>
          <a:p>
            <a:r>
              <a:rPr lang="en-US" sz="2900" b="1" dirty="0" smtClean="0">
                <a:solidFill>
                  <a:schemeClr val="tx1"/>
                </a:solidFill>
              </a:rPr>
              <a:t>Hasil </a:t>
            </a:r>
            <a:r>
              <a:rPr lang="en-US" sz="2900" b="1" dirty="0" err="1">
                <a:solidFill>
                  <a:schemeClr val="tx1"/>
                </a:solidFill>
              </a:rPr>
              <a:t>dari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kepuasan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lulusan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terhadap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fakultas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diperoleh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nilai</a:t>
            </a:r>
            <a:r>
              <a:rPr lang="en-US" sz="2900" b="1" dirty="0">
                <a:solidFill>
                  <a:schemeClr val="tx1"/>
                </a:solidFill>
              </a:rPr>
              <a:t> 23.4% </a:t>
            </a:r>
            <a:r>
              <a:rPr lang="en-US" sz="2900" b="1" dirty="0" err="1">
                <a:solidFill>
                  <a:schemeClr val="tx1"/>
                </a:solidFill>
              </a:rPr>
              <a:t>dengan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kategori</a:t>
            </a:r>
            <a:r>
              <a:rPr lang="en-US" sz="2900" b="1" dirty="0">
                <a:solidFill>
                  <a:schemeClr val="tx1"/>
                </a:solidFill>
              </a:rPr>
              <a:t> “</a:t>
            </a:r>
            <a:r>
              <a:rPr lang="en-US" sz="2900" b="1" dirty="0" err="1">
                <a:solidFill>
                  <a:schemeClr val="tx1"/>
                </a:solidFill>
              </a:rPr>
              <a:t>tidak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puas</a:t>
            </a:r>
            <a:r>
              <a:rPr lang="en-US" sz="2900" b="1" dirty="0" smtClean="0">
                <a:solidFill>
                  <a:schemeClr val="tx1"/>
                </a:solidFill>
              </a:rPr>
              <a:t>”. Dan </a:t>
            </a:r>
            <a:r>
              <a:rPr lang="en-US" sz="2900" b="1" dirty="0" err="1" smtClean="0">
                <a:solidFill>
                  <a:schemeClr val="tx1"/>
                </a:solidFill>
              </a:rPr>
              <a:t>hasil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tersebut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dijadikan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bahan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evaluasi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bagi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Fakultas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dan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Universitas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untuk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memperbaiki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segala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hal</a:t>
            </a:r>
            <a:r>
              <a:rPr lang="en-US" sz="2900" b="1" dirty="0" smtClean="0">
                <a:solidFill>
                  <a:schemeClr val="tx1"/>
                </a:solidFill>
              </a:rPr>
              <a:t> yang di rasa </a:t>
            </a:r>
            <a:r>
              <a:rPr lang="en-US" sz="2900" b="1" dirty="0" err="1" smtClean="0">
                <a:solidFill>
                  <a:schemeClr val="tx1"/>
                </a:solidFill>
              </a:rPr>
              <a:t>kurang</a:t>
            </a:r>
            <a:r>
              <a:rPr lang="en-US" sz="2900" b="1" dirty="0" smtClean="0">
                <a:solidFill>
                  <a:schemeClr val="tx1"/>
                </a:solidFill>
              </a:rPr>
              <a:t>, </a:t>
            </a:r>
            <a:r>
              <a:rPr lang="en-US" sz="2900" b="1" dirty="0" err="1" smtClean="0">
                <a:solidFill>
                  <a:schemeClr val="tx1"/>
                </a:solidFill>
              </a:rPr>
              <a:t>terutama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dalam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hal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pembelajaran</a:t>
            </a:r>
            <a:r>
              <a:rPr lang="en-US" sz="29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900" b="1" dirty="0" smtClean="0">
              <a:solidFill>
                <a:schemeClr val="tx1"/>
              </a:solidFill>
            </a:endParaRPr>
          </a:p>
          <a:p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Sebaiknya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lebih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memperhatikan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penguasaan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Bahasa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Inggris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selama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proses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pembelajaran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dan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jika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perlu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dapat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ditambahkan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pula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ke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dalam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kurikulum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perkuliahan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semua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Fakultas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/Program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studi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9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Menurut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Pengguna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lulusan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, kompetensi 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penguasaan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Iptek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”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harus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lebih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ditingkatkan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lagi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dengan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cara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tenaga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pendidik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sebaiknya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lebih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menekankan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penggunaan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teknologi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dalam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cs typeface="Times New Roman" pitchFamily="18" charset="0"/>
              </a:rPr>
              <a:t>kegiatan</a:t>
            </a:r>
            <a:r>
              <a:rPr lang="en-US" sz="29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pembelajaran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agar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penguasaan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Iptek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para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lulusan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dapat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lebih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baik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lagi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cs typeface="Times New Roman" pitchFamily="18" charset="0"/>
              </a:rPr>
              <a:t>kedepannya</a:t>
            </a: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id-ID" sz="29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101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05320"/>
            <a:ext cx="9543064" cy="4399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For Your Attention </a:t>
            </a:r>
            <a:r>
              <a:rPr lang="en-US" sz="7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5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312"/>
            <a:ext cx="10515600" cy="8049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 PENELITIAN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326" y="972211"/>
            <a:ext cx="10825258" cy="57581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Populasi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target: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S1 dan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alt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Alumni/lulusan yang telah</a:t>
            </a:r>
            <a:r>
              <a:rPr lang="id-ID" alt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tahun </a:t>
            </a:r>
            <a:r>
              <a:rPr lang="id-ID" alt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</a:t>
            </a:r>
            <a:endParaRPr lang="en-US" alt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Koleksi </a:t>
            </a:r>
            <a:r>
              <a:rPr lang="id-ID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Keseluruhan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Sensal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d-ID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Kuesioner Online sejak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tahun 2015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(lulusan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tahun 2013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Standarisasi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 (Unitrace, Indotrace, UI, UEU)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Prosedur (reminder via telepon dan email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Sesi ke-1 :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Maret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Mei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(melakukan tracer study untuk lulusan S1)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Sesi ke-2 : 1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Juli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September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mengingatkan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alumni S1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melengkapi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kuesioner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tracer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melakukan tracer study untuk lulusan S2,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menganalisa </a:t>
            </a:r>
            <a:r>
              <a:rPr lang="id-ID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serta menyusun laporan akhir tracer study)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2049" y="167310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3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99" y="305588"/>
            <a:ext cx="10515600" cy="1325563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ALUR KEGIATAN TRACER STUDY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21519" y="1825625"/>
            <a:ext cx="2000264" cy="12144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Pembuatan kuesioner yang berkolaborasi dengan unit terkait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250411" y="1825625"/>
            <a:ext cx="1643074" cy="12144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1600" smtClean="0">
                <a:solidFill>
                  <a:schemeClr val="tx1"/>
                </a:solidFill>
              </a:rPr>
              <a:t>Mengubah  kuesioner  manual menjadi online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6322113" y="1825625"/>
            <a:ext cx="1643074" cy="12144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 website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TS 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8608129" y="1825625"/>
            <a:ext cx="1643074" cy="12144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 password/PIN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bagi  tiap lulusan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608129" y="4183079"/>
            <a:ext cx="1643074" cy="1143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Pengiriman email serentak kepada lulusan (email</a:t>
            </a:r>
            <a:r>
              <a:rPr kumimoji="0" lang="id-ID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blast)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5893485" y="4183079"/>
            <a:ext cx="2214578" cy="1143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Pengolahan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3893221" y="4183079"/>
            <a:ext cx="1500198" cy="1143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Analisis data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964395" y="4183079"/>
            <a:ext cx="1500198" cy="1143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Laporan akhir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hasil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tracer study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1519" y="3040071"/>
            <a:ext cx="200026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id-ID" sz="1600" dirty="0" smtClean="0"/>
              <a:t> Rujukan Dikti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 smtClean="0"/>
              <a:t>Rujukan UI</a:t>
            </a:r>
            <a:endParaRPr lang="id-ID" sz="1600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250411" y="3040071"/>
            <a:ext cx="164307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QTAFI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8608129" y="5254625"/>
            <a:ext cx="1643074" cy="6429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sz="1400" dirty="0" smtClean="0"/>
              <a:t>Reminder via telepon dan email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3821783" y="2432848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5893485" y="2432848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>
          <a:xfrm>
            <a:off x="7965187" y="2432848"/>
            <a:ext cx="64294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 rot="5400000">
            <a:off x="8858162" y="3611575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9" idx="3"/>
          </p:cNvCxnSpPr>
          <p:nvPr/>
        </p:nvCxnSpPr>
        <p:spPr>
          <a:xfrm rot="10800000">
            <a:off x="8108063" y="4754583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10" idx="3"/>
          </p:cNvCxnSpPr>
          <p:nvPr/>
        </p:nvCxnSpPr>
        <p:spPr>
          <a:xfrm rot="10800000">
            <a:off x="5393419" y="4754583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11" idx="3"/>
          </p:cNvCxnSpPr>
          <p:nvPr/>
        </p:nvCxnSpPr>
        <p:spPr>
          <a:xfrm rot="10800000">
            <a:off x="3464593" y="4754583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9"/>
          <p:cNvSpPr txBox="1">
            <a:spLocks/>
          </p:cNvSpPr>
          <p:nvPr/>
        </p:nvSpPr>
        <p:spPr>
          <a:xfrm>
            <a:off x="6322113" y="3040071"/>
            <a:ext cx="164307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Dilakukan oleh bagian</a:t>
            </a:r>
            <a:r>
              <a:rPr kumimoji="0" lang="id-ID" sz="11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Humas</a:t>
            </a:r>
            <a:r>
              <a:rPr kumimoji="0" lang="id-ID" sz="11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UEU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5893485" y="5326087"/>
            <a:ext cx="2214578" cy="6429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data dari QTAFI ke SPSS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9"/>
          <p:cNvSpPr txBox="1">
            <a:spLocks/>
          </p:cNvSpPr>
          <p:nvPr/>
        </p:nvSpPr>
        <p:spPr>
          <a:xfrm>
            <a:off x="3893221" y="5326087"/>
            <a:ext cx="1500198" cy="6429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 SPSS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5261" y="280166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27" y="0"/>
            <a:ext cx="8260878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MEKANISME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MENGHUBUNGI LULUSAN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97" t="36132" r="11377" b="21875"/>
          <a:stretch>
            <a:fillRect/>
          </a:stretch>
        </p:blipFill>
        <p:spPr bwMode="auto">
          <a:xfrm>
            <a:off x="1436561" y="1480616"/>
            <a:ext cx="9809372" cy="520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-UE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1885" y="246182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LINK TRACER STUDY PADA WEBSITE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UEU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132" y="1352282"/>
            <a:ext cx="5272645" cy="52979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3627" y="1348882"/>
            <a:ext cx="6278576" cy="52300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974849" y="3709644"/>
            <a:ext cx="1518699" cy="28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79204" y="4719360"/>
            <a:ext cx="1207891" cy="3395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3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660" y="0"/>
            <a:ext cx="9221675" cy="920441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FORMAT KUESIONER TS-UEU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20673" t="10262" r="21635" b="7354"/>
          <a:stretch/>
        </p:blipFill>
        <p:spPr bwMode="auto">
          <a:xfrm>
            <a:off x="6293922" y="783770"/>
            <a:ext cx="5486399" cy="5902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l="20193" t="9977" r="20994" b="4789"/>
          <a:stretch/>
        </p:blipFill>
        <p:spPr bwMode="auto">
          <a:xfrm>
            <a:off x="403761" y="760020"/>
            <a:ext cx="5367647" cy="5949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161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48" y="-230807"/>
            <a:ext cx="10917096" cy="1492132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DOKUMENTASI KEGIATAN TRACER STUDY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616093" y="882634"/>
            <a:ext cx="4230578" cy="2853794"/>
          </a:xfrm>
          <a:prstGeom prst="round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1277004" y="858395"/>
            <a:ext cx="4256689" cy="2881559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lum bright="20000" contrast="10000"/>
          </a:blip>
          <a:stretch>
            <a:fillRect/>
          </a:stretch>
        </p:blipFill>
        <p:spPr>
          <a:xfrm>
            <a:off x="6645028" y="3895952"/>
            <a:ext cx="4264704" cy="2867452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lum bright="20000" contrast="10000"/>
          </a:blip>
          <a:stretch>
            <a:fillRect/>
          </a:stretch>
        </p:blipFill>
        <p:spPr>
          <a:xfrm>
            <a:off x="1272260" y="3856840"/>
            <a:ext cx="4261431" cy="28592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9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</TotalTime>
  <Words>2203</Words>
  <Application>Microsoft Office PowerPoint</Application>
  <PresentationFormat>Custom</PresentationFormat>
  <Paragraphs>253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Slice</vt:lpstr>
      <vt:lpstr>HASIL TRACER STUDY LULUSAN TAHUN 2016 UNIVERSITAS ESA UNGGUL (TS-UEU) 2018</vt:lpstr>
      <vt:lpstr>PENDAHULUAN</vt:lpstr>
      <vt:lpstr>PENDAHULUAN</vt:lpstr>
      <vt:lpstr>METODOLOGI PENELITIAN</vt:lpstr>
      <vt:lpstr>ALUR KEGIATAN TRACER STUDY</vt:lpstr>
      <vt:lpstr>MEKANISME MENGHUBUNGI LULUSAN</vt:lpstr>
      <vt:lpstr>LINK TRACER STUDY PADA WEBSITE UEU</vt:lpstr>
      <vt:lpstr>FORMAT KUESIONER TS-UEU</vt:lpstr>
      <vt:lpstr>DOKUMENTASI KEGIATAN TRACER STUDY</vt:lpstr>
      <vt:lpstr>DOKUMENTASI ACARA SOSIALISASI TRACER STUDY</vt:lpstr>
      <vt:lpstr>HASIL TS-UEU 2018 UNTUK LULUSAN TAHUN 2016</vt:lpstr>
      <vt:lpstr>  STATISTIK RESPONS</vt:lpstr>
      <vt:lpstr>BESAR PENEKANAN ASPEK-ASPEK PEMBELAJARAN DI PROGRAM STUDI</vt:lpstr>
      <vt:lpstr>Waktu Mencari Pekerjaan</vt:lpstr>
      <vt:lpstr>Alasan tidak mencari pekerjaan</vt:lpstr>
      <vt:lpstr>Cara Mencari Pekerjaan</vt:lpstr>
      <vt:lpstr>Slide 17</vt:lpstr>
      <vt:lpstr>Slide 18</vt:lpstr>
      <vt:lpstr>Status Bekerja</vt:lpstr>
      <vt:lpstr>SITUASI SAAT INI</vt:lpstr>
      <vt:lpstr>Jenis PERUSAHAAN TEMPAT LULUSAN BEKERJA</vt:lpstr>
      <vt:lpstr>PENDAPATAN LULUSAN S1</vt:lpstr>
      <vt:lpstr>Rata-rata pendapatan lulusan ueu</vt:lpstr>
      <vt:lpstr>KESELARASAN HORIZONTAL</vt:lpstr>
      <vt:lpstr>Keselarasan vertikal</vt:lpstr>
      <vt:lpstr>Kompetensi yang dikuasai LULUSAN </vt:lpstr>
      <vt:lpstr>Kontribusi perguruan tinggi terhadap kompetensi LULUSaN</vt:lpstr>
      <vt:lpstr>Kepuasan lulusan</vt:lpstr>
      <vt:lpstr>HASIL TS-UEU 2018  DARI pengguna LULUSAN TAHUN 2016</vt:lpstr>
      <vt:lpstr>Rata-rata kompetensi lulusan  menurut pengguna alumni</vt:lpstr>
      <vt:lpstr>Rata-rata kemampuan kerja lulusan ueu  menurut pengguna alumni</vt:lpstr>
      <vt:lpstr>Posisi tertinggi lulusan  menurut pengguna alumni</vt:lpstr>
      <vt:lpstr>KENDALA DALAM TRACER STUDY</vt:lpstr>
      <vt:lpstr>KESIMPULAN</vt:lpstr>
      <vt:lpstr>SARAN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HASIL TRACER STUDY LULUSAN TAHUN 2016 UNIVERSITAS ESA UNGGUL (TS-UEU) 2018</dc:title>
  <dc:creator>BKPK</dc:creator>
  <cp:lastModifiedBy>Arief Kusuma</cp:lastModifiedBy>
  <cp:revision>40</cp:revision>
  <dcterms:created xsi:type="dcterms:W3CDTF">2018-10-16T06:48:44Z</dcterms:created>
  <dcterms:modified xsi:type="dcterms:W3CDTF">2018-12-13T09:29:14Z</dcterms:modified>
</cp:coreProperties>
</file>