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1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2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handoutMasterIdLst>
    <p:handoutMasterId r:id="rId40"/>
  </p:handout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57" r:id="rId16"/>
    <p:sldId id="258" r:id="rId17"/>
    <p:sldId id="259" r:id="rId18"/>
    <p:sldId id="260" r:id="rId19"/>
    <p:sldId id="261" r:id="rId20"/>
    <p:sldId id="262" r:id="rId21"/>
    <p:sldId id="293" r:id="rId22"/>
    <p:sldId id="264" r:id="rId23"/>
    <p:sldId id="263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6" r:id="rId34"/>
    <p:sldId id="292" r:id="rId35"/>
    <p:sldId id="288" r:id="rId36"/>
    <p:sldId id="289" r:id="rId37"/>
    <p:sldId id="295" r:id="rId38"/>
    <p:sldId id="294" r:id="rId3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partisipasi dalam proyek riset</c:v>
                </c:pt>
                <c:pt idx="1">
                  <c:v>kewirausahaan</c:v>
                </c:pt>
                <c:pt idx="2">
                  <c:v>demonstrasi/praktek</c:v>
                </c:pt>
                <c:pt idx="3">
                  <c:v>magang</c:v>
                </c:pt>
                <c:pt idx="4">
                  <c:v>PKL/KKP</c:v>
                </c:pt>
                <c:pt idx="5">
                  <c:v>diskusi </c:v>
                </c:pt>
                <c:pt idx="6">
                  <c:v>perkuliahan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3.2</c:v>
                </c:pt>
                <c:pt idx="1">
                  <c:v>3.3</c:v>
                </c:pt>
                <c:pt idx="2">
                  <c:v>3.3</c:v>
                </c:pt>
                <c:pt idx="3">
                  <c:v>3.4</c:v>
                </c:pt>
                <c:pt idx="4">
                  <c:v>3.4</c:v>
                </c:pt>
                <c:pt idx="5">
                  <c:v>3.8</c:v>
                </c:pt>
                <c:pt idx="6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A4-43E6-B6D8-0F338D52E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560293344"/>
        <c:axId val="-1560299328"/>
      </c:barChart>
      <c:catAx>
        <c:axId val="-1560293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60299328"/>
        <c:crosses val="autoZero"/>
        <c:auto val="1"/>
        <c:lblAlgn val="ctr"/>
        <c:lblOffset val="100"/>
        <c:noMultiLvlLbl val="0"/>
      </c:catAx>
      <c:valAx>
        <c:axId val="-1560299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60293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Belum bekerja karena menikah</c:v>
                </c:pt>
                <c:pt idx="1">
                  <c:v>Belum bekerja karena sibuk dengan keluarga</c:v>
                </c:pt>
                <c:pt idx="2">
                  <c:v>Belum bekerja karena memilih tidak bekerja</c:v>
                </c:pt>
                <c:pt idx="3">
                  <c:v>Bekerja part-time</c:v>
                </c:pt>
                <c:pt idx="4">
                  <c:v>Bekerja part-time &amp; sedang mencari pekerjaan baru</c:v>
                </c:pt>
                <c:pt idx="5">
                  <c:v>Belum bekerja karena melanjutkan pendidikan</c:v>
                </c:pt>
                <c:pt idx="6">
                  <c:v>Tidak bekerja karena alasan lain</c:v>
                </c:pt>
                <c:pt idx="7">
                  <c:v>Bekerja fulltime &amp; sedang mencari pekerjaan baru</c:v>
                </c:pt>
                <c:pt idx="8">
                  <c:v>Bekerja fulltime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4.0000000000000001E-3</c:v>
                </c:pt>
                <c:pt idx="1">
                  <c:v>6.0000000000000001E-3</c:v>
                </c:pt>
                <c:pt idx="2">
                  <c:v>0.01</c:v>
                </c:pt>
                <c:pt idx="3">
                  <c:v>1.7000000000000001E-2</c:v>
                </c:pt>
                <c:pt idx="4">
                  <c:v>4.4999999999999998E-2</c:v>
                </c:pt>
                <c:pt idx="5">
                  <c:v>4.4999999999999998E-2</c:v>
                </c:pt>
                <c:pt idx="6">
                  <c:v>0.112</c:v>
                </c:pt>
                <c:pt idx="7">
                  <c:v>0.221</c:v>
                </c:pt>
                <c:pt idx="8">
                  <c:v>0.54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1C-432B-93CF-D07BD8E19B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461288160"/>
        <c:axId val="-1461289248"/>
      </c:barChart>
      <c:catAx>
        <c:axId val="-1461288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61289248"/>
        <c:crosses val="autoZero"/>
        <c:auto val="1"/>
        <c:lblAlgn val="ctr"/>
        <c:lblOffset val="100"/>
        <c:noMultiLvlLbl val="0"/>
      </c:catAx>
      <c:valAx>
        <c:axId val="-1461289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61288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Tidak</c:v>
                </c:pt>
                <c:pt idx="1">
                  <c:v>Tidak, saya sedang menunggu hasil lamaran kerja</c:v>
                </c:pt>
                <c:pt idx="2">
                  <c:v>Ya, saya akan mulai kerja dalam 2 minggu ke depan</c:v>
                </c:pt>
                <c:pt idx="3">
                  <c:v>Ya, tapi saya belum pasti akan bekerja dalam 2 minggu ke depan</c:v>
                </c:pt>
                <c:pt idx="4">
                  <c:v>Lainnya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0.60799999999999998</c:v>
                </c:pt>
                <c:pt idx="1">
                  <c:v>7.4999999999999997E-2</c:v>
                </c:pt>
                <c:pt idx="2">
                  <c:v>5.8000000000000003E-2</c:v>
                </c:pt>
                <c:pt idx="3">
                  <c:v>0.189</c:v>
                </c:pt>
                <c:pt idx="4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B1-4736-AE2C-AC2FD2DF30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61277824"/>
        <c:axId val="-1461280000"/>
      </c:barChart>
      <c:catAx>
        <c:axId val="-146127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61280000"/>
        <c:crosses val="autoZero"/>
        <c:auto val="1"/>
        <c:lblAlgn val="ctr"/>
        <c:lblOffset val="100"/>
        <c:noMultiLvlLbl val="0"/>
      </c:catAx>
      <c:valAx>
        <c:axId val="-146128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6127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0.115079365079365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BB3-4B8A-82BA-BC99EF372B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6296296296296294E-3"/>
                  <c:y val="-4.7619047619047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BB3-4B8A-82BA-BC99EF372B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148148148148147E-3"/>
                  <c:y val="-0.119047931508561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BB3-4B8A-82BA-BC99EF372B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3148148148148147E-3"/>
                  <c:y val="-0.36834020747406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BB3-4B8A-82BA-BC99EF372B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1150793650793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BB3-4B8A-82BA-BC99EF372B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Instansi pemerintah</c:v>
                </c:pt>
                <c:pt idx="1">
                  <c:v>Organisasi non-profit</c:v>
                </c:pt>
                <c:pt idx="2">
                  <c:v>Perusahaan swasta multinasional/asing</c:v>
                </c:pt>
                <c:pt idx="3">
                  <c:v>Perusahaan swasta nasional</c:v>
                </c:pt>
                <c:pt idx="4">
                  <c:v>Wiraswasta/wirausaha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0.13</c:v>
                </c:pt>
                <c:pt idx="1">
                  <c:v>0.02</c:v>
                </c:pt>
                <c:pt idx="2">
                  <c:v>0.14000000000000001</c:v>
                </c:pt>
                <c:pt idx="3">
                  <c:v>0.57999999999999996</c:v>
                </c:pt>
                <c:pt idx="4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BB3-4B8A-82BA-BC99EF372B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Instansi pemerintah</c:v>
                </c:pt>
                <c:pt idx="1">
                  <c:v>Organisasi non-profit</c:v>
                </c:pt>
                <c:pt idx="2">
                  <c:v>Perusahaan swasta multinasional/asing</c:v>
                </c:pt>
                <c:pt idx="3">
                  <c:v>Perusahaan swasta nasional</c:v>
                </c:pt>
                <c:pt idx="4">
                  <c:v>Wiraswasta/wirausaha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BB3-4B8A-82BA-BC99EF372B7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Instansi pemerintah</c:v>
                </c:pt>
                <c:pt idx="1">
                  <c:v>Organisasi non-profit</c:v>
                </c:pt>
                <c:pt idx="2">
                  <c:v>Perusahaan swasta multinasional/asing</c:v>
                </c:pt>
                <c:pt idx="3">
                  <c:v>Perusahaan swasta nasional</c:v>
                </c:pt>
                <c:pt idx="4">
                  <c:v>Wiraswasta/wirausaha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BB3-4B8A-82BA-BC99EF372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461277280"/>
        <c:axId val="-1461279456"/>
      </c:barChart>
      <c:catAx>
        <c:axId val="-1461277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1461279456"/>
        <c:crosses val="autoZero"/>
        <c:auto val="1"/>
        <c:lblAlgn val="ctr"/>
        <c:lblOffset val="100"/>
        <c:noMultiLvlLbl val="0"/>
      </c:catAx>
      <c:valAx>
        <c:axId val="-14612794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1461277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0"/>
              <c:layout>
                <c:manualLayout>
                  <c:x val="-5.6778015107662103E-2"/>
                  <c:y val="-3.968253968253968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Rp. 3.000.000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B0C-40F0-A3EA-1170C1486B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7655910988654514E-2"/>
                  <c:y val="-4.7619047619047582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Rp. 3.800.000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B0C-40F0-A3EA-1170C1486B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1761689901121912E-2"/>
                  <c:y val="3.5714285714285712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Rp. 3.000.000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B0C-40F0-A3EA-1170C1486B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9621676503920158E-2"/>
                  <c:y val="-3.5714285714285712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Rp. 4.700.000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B0C-40F0-A3EA-1170C1486B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7655910988654514E-2"/>
                  <c:y val="5.1587301587301584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Rp. 4.000.000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B0C-40F0-A3EA-1170C1486B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5341144154733461E-2"/>
                  <c:y val="-3.968253968253968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Rp. 4.250.000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B0C-40F0-A3EA-1170C1486B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4510138479880949E-2"/>
                  <c:y val="5.5555555555555552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Rp. 4.200.000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B0C-40F0-A3EA-1170C1486B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8.5607276618512501E-2"/>
                  <c:y val="-5.5555555555555552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Rp.</a:t>
                    </a:r>
                    <a:r>
                      <a:rPr lang="en-US" sz="1200" baseline="0"/>
                      <a:t> </a:t>
                    </a:r>
                    <a:r>
                      <a:rPr lang="en-US" sz="1200"/>
                      <a:t>3.900.000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B0C-40F0-A3EA-1170C1486B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49438202247191E-2"/>
                  <c:y val="4.7619047619047658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Rp.</a:t>
                    </a:r>
                    <a:r>
                      <a:rPr lang="en-US" sz="1200" baseline="0"/>
                      <a:t> </a:t>
                    </a:r>
                    <a:r>
                      <a:rPr lang="en-US" sz="1200"/>
                      <a:t>4.500.000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B0C-40F0-A3EA-1170C1486B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7.4906367041198504E-2"/>
                  <c:y val="-3.1746031746031744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Rp.</a:t>
                    </a:r>
                    <a:r>
                      <a:rPr lang="en-US" sz="1200" baseline="0"/>
                      <a:t> </a:t>
                    </a:r>
                    <a:r>
                      <a:rPr lang="en-US" sz="1200"/>
                      <a:t>6.500.000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B0C-40F0-A3EA-1170C1486B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5.5555555555555552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Rp. 4.000.000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B0C-40F0-A3EA-1170C1486B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FAK.FISIOTERAPI</c:v>
                </c:pt>
                <c:pt idx="1">
                  <c:v>FIKES</c:v>
                </c:pt>
                <c:pt idx="2">
                  <c:v>FT</c:v>
                </c:pt>
                <c:pt idx="3">
                  <c:v>FIKOM</c:v>
                </c:pt>
                <c:pt idx="4">
                  <c:v>FASILKOM</c:v>
                </c:pt>
                <c:pt idx="5">
                  <c:v>FPSI</c:v>
                </c:pt>
                <c:pt idx="6">
                  <c:v>FE</c:v>
                </c:pt>
                <c:pt idx="7">
                  <c:v>FAK.DIK</c:v>
                </c:pt>
                <c:pt idx="8">
                  <c:v>FH</c:v>
                </c:pt>
                <c:pt idx="9">
                  <c:v>PASCA</c:v>
                </c:pt>
                <c:pt idx="10">
                  <c:v>UEU</c:v>
                </c:pt>
              </c:strCache>
            </c:strRef>
          </c:cat>
          <c:val>
            <c:numRef>
              <c:f>Sheet1!$B$2:$B$12</c:f>
              <c:numCache>
                <c:formatCode>#,##0</c:formatCode>
                <c:ptCount val="11"/>
                <c:pt idx="0">
                  <c:v>3000000</c:v>
                </c:pt>
                <c:pt idx="1">
                  <c:v>3800000</c:v>
                </c:pt>
                <c:pt idx="2">
                  <c:v>3000000</c:v>
                </c:pt>
                <c:pt idx="3">
                  <c:v>4700000</c:v>
                </c:pt>
                <c:pt idx="4">
                  <c:v>4000000</c:v>
                </c:pt>
                <c:pt idx="5">
                  <c:v>4250000</c:v>
                </c:pt>
                <c:pt idx="6">
                  <c:v>4200000</c:v>
                </c:pt>
                <c:pt idx="7">
                  <c:v>3900000</c:v>
                </c:pt>
                <c:pt idx="8">
                  <c:v>4500000</c:v>
                </c:pt>
                <c:pt idx="9">
                  <c:v>6500000</c:v>
                </c:pt>
                <c:pt idx="10">
                  <c:v>4000000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9B0C-40F0-A3EA-1170C1486B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Sheet1!$A$2:$A$12</c:f>
              <c:strCache>
                <c:ptCount val="11"/>
                <c:pt idx="0">
                  <c:v>FAK.FISIOTERAPI</c:v>
                </c:pt>
                <c:pt idx="1">
                  <c:v>FIKES</c:v>
                </c:pt>
                <c:pt idx="2">
                  <c:v>FT</c:v>
                </c:pt>
                <c:pt idx="3">
                  <c:v>FIKOM</c:v>
                </c:pt>
                <c:pt idx="4">
                  <c:v>FASILKOM</c:v>
                </c:pt>
                <c:pt idx="5">
                  <c:v>FPSI</c:v>
                </c:pt>
                <c:pt idx="6">
                  <c:v>FE</c:v>
                </c:pt>
                <c:pt idx="7">
                  <c:v>FAK.DIK</c:v>
                </c:pt>
                <c:pt idx="8">
                  <c:v>FH</c:v>
                </c:pt>
                <c:pt idx="9">
                  <c:v>PASCA</c:v>
                </c:pt>
                <c:pt idx="10">
                  <c:v>UEU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9B0C-40F0-A3EA-1170C1486B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Sheet1!$A$2:$A$12</c:f>
              <c:strCache>
                <c:ptCount val="11"/>
                <c:pt idx="0">
                  <c:v>FAK.FISIOTERAPI</c:v>
                </c:pt>
                <c:pt idx="1">
                  <c:v>FIKES</c:v>
                </c:pt>
                <c:pt idx="2">
                  <c:v>FT</c:v>
                </c:pt>
                <c:pt idx="3">
                  <c:v>FIKOM</c:v>
                </c:pt>
                <c:pt idx="4">
                  <c:v>FASILKOM</c:v>
                </c:pt>
                <c:pt idx="5">
                  <c:v>FPSI</c:v>
                </c:pt>
                <c:pt idx="6">
                  <c:v>FE</c:v>
                </c:pt>
                <c:pt idx="7">
                  <c:v>FAK.DIK</c:v>
                </c:pt>
                <c:pt idx="8">
                  <c:v>FH</c:v>
                </c:pt>
                <c:pt idx="9">
                  <c:v>PASCA</c:v>
                </c:pt>
                <c:pt idx="10">
                  <c:v>UEU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9B0C-40F0-A3EA-1170C1486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61289792"/>
        <c:axId val="-1461291424"/>
      </c:lineChart>
      <c:catAx>
        <c:axId val="-1461289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1461291424"/>
        <c:crosses val="autoZero"/>
        <c:auto val="1"/>
        <c:lblAlgn val="ctr"/>
        <c:lblOffset val="100"/>
        <c:noMultiLvlLbl val="0"/>
      </c:catAx>
      <c:valAx>
        <c:axId val="-146129142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1461289792"/>
        <c:crosses val="autoZero"/>
        <c:crossBetween val="between"/>
        <c:majorUnit val="500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Tidak erat sama sekali</c:v>
                </c:pt>
                <c:pt idx="1">
                  <c:v>Kurang erat</c:v>
                </c:pt>
                <c:pt idx="2">
                  <c:v>Cukup erat</c:v>
                </c:pt>
                <c:pt idx="3">
                  <c:v>Erat</c:v>
                </c:pt>
                <c:pt idx="4">
                  <c:v>Sangat erat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2.8000000000000001E-2</c:v>
                </c:pt>
                <c:pt idx="1">
                  <c:v>1.9E-2</c:v>
                </c:pt>
                <c:pt idx="2">
                  <c:v>0.28899999999999998</c:v>
                </c:pt>
                <c:pt idx="3">
                  <c:v>0.42599999999999999</c:v>
                </c:pt>
                <c:pt idx="4">
                  <c:v>0.23799999999999999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9C-4D4B-B00B-80B5A7974F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61283808"/>
        <c:axId val="-1461290880"/>
      </c:barChart>
      <c:catAx>
        <c:axId val="-146128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61290880"/>
        <c:crosses val="autoZero"/>
        <c:auto val="1"/>
        <c:lblAlgn val="ctr"/>
        <c:lblOffset val="100"/>
        <c:noMultiLvlLbl val="0"/>
      </c:catAx>
      <c:valAx>
        <c:axId val="-1461290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6128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148148148148147E-3"/>
                  <c:y val="-0.146825396825396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4C0-4862-BF7D-83A410AD975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6296296296296294E-3"/>
                  <c:y val="-0.404761904761904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4C0-4862-BF7D-83A410AD975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4875562720133283E-17"/>
                  <c:y val="-4.7619047619047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4C0-4862-BF7D-83A410AD975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148148148148147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4C0-4862-BF7D-83A410AD975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Setingkat lebih tinggi</c:v>
                </c:pt>
                <c:pt idx="1">
                  <c:v>Tingkat yang sama</c:v>
                </c:pt>
                <c:pt idx="2">
                  <c:v>Setingkat lebih rendah</c:v>
                </c:pt>
                <c:pt idx="3">
                  <c:v>Tidak perlu pendidikan tinggi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0.22</c:v>
                </c:pt>
                <c:pt idx="1">
                  <c:v>0.72</c:v>
                </c:pt>
                <c:pt idx="2">
                  <c:v>0.04</c:v>
                </c:pt>
                <c:pt idx="3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4C0-4862-BF7D-83A410AD97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Setingkat lebih tinggi</c:v>
                </c:pt>
                <c:pt idx="1">
                  <c:v>Tingkat yang sama</c:v>
                </c:pt>
                <c:pt idx="2">
                  <c:v>Setingkat lebih rendah</c:v>
                </c:pt>
                <c:pt idx="3">
                  <c:v>Tidak perlu pendidikan tinggi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4C0-4862-BF7D-83A410AD975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Setingkat lebih tinggi</c:v>
                </c:pt>
                <c:pt idx="1">
                  <c:v>Tingkat yang sama</c:v>
                </c:pt>
                <c:pt idx="2">
                  <c:v>Setingkat lebih rendah</c:v>
                </c:pt>
                <c:pt idx="3">
                  <c:v>Tidak perlu pendidikan tinggi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4C0-4862-BF7D-83A410AD9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461290336"/>
        <c:axId val="-1461287072"/>
      </c:barChart>
      <c:catAx>
        <c:axId val="-1461290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-1461287072"/>
        <c:crosses val="autoZero"/>
        <c:auto val="1"/>
        <c:lblAlgn val="ctr"/>
        <c:lblOffset val="100"/>
        <c:noMultiLvlLbl val="0"/>
      </c:catAx>
      <c:valAx>
        <c:axId val="-14612870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1461290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296296296296296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617-418B-83BD-9D68767A5E7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367107958463473"/>
                  <c:y val="-3.90276401737621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617-418B-83BD-9D68767A5E7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9337111609134792"/>
                  <c:y val="3.90276401737621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617-418B-83BD-9D68767A5E7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34037236847442515"/>
                  <c:y val="1.1773747858089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617-418B-83BD-9D68767A5E7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3405722680809638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617-418B-83BD-9D68767A5E77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33966745933557779"/>
                  <c:y val="-7.8709838407131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617-418B-83BD-9D68767A5E77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34037236847442515"/>
                  <c:y val="8.9437308877447387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617-418B-83BD-9D68767A5E7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Bahasa inggris</c:v>
                </c:pt>
                <c:pt idx="1">
                  <c:v>Kepemimpinan</c:v>
                </c:pt>
                <c:pt idx="2">
                  <c:v>Manajemen waktu</c:v>
                </c:pt>
                <c:pt idx="3">
                  <c:v>Penggunaan komputer</c:v>
                </c:pt>
                <c:pt idx="4">
                  <c:v>loyalitas &amp; integritas</c:v>
                </c:pt>
                <c:pt idx="5">
                  <c:v>Komunikasi</c:v>
                </c:pt>
                <c:pt idx="6">
                  <c:v>Bekerja dalam tim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3.5</c:v>
                </c:pt>
                <c:pt idx="1">
                  <c:v>3.7</c:v>
                </c:pt>
                <c:pt idx="2">
                  <c:v>3.8</c:v>
                </c:pt>
                <c:pt idx="3">
                  <c:v>3.9</c:v>
                </c:pt>
                <c:pt idx="4">
                  <c:v>3.9</c:v>
                </c:pt>
                <c:pt idx="5">
                  <c:v>3.9</c:v>
                </c:pt>
                <c:pt idx="6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617-418B-83BD-9D68767A5E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Bahasa inggris</c:v>
                </c:pt>
                <c:pt idx="1">
                  <c:v>Kepemimpinan</c:v>
                </c:pt>
                <c:pt idx="2">
                  <c:v>Manajemen waktu</c:v>
                </c:pt>
                <c:pt idx="3">
                  <c:v>Penggunaan komputer</c:v>
                </c:pt>
                <c:pt idx="4">
                  <c:v>loyalitas &amp; integritas</c:v>
                </c:pt>
                <c:pt idx="5">
                  <c:v>Komunikasi</c:v>
                </c:pt>
                <c:pt idx="6">
                  <c:v>Bekerja dalam tim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617-418B-83BD-9D68767A5E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Bahasa inggris</c:v>
                </c:pt>
                <c:pt idx="1">
                  <c:v>Kepemimpinan</c:v>
                </c:pt>
                <c:pt idx="2">
                  <c:v>Manajemen waktu</c:v>
                </c:pt>
                <c:pt idx="3">
                  <c:v>Penggunaan komputer</c:v>
                </c:pt>
                <c:pt idx="4">
                  <c:v>loyalitas &amp; integritas</c:v>
                </c:pt>
                <c:pt idx="5">
                  <c:v>Komunikasi</c:v>
                </c:pt>
                <c:pt idx="6">
                  <c:v>Bekerja dalam tim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617-418B-83BD-9D68767A5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558274000"/>
        <c:axId val="-1459875360"/>
      </c:barChart>
      <c:catAx>
        <c:axId val="-15582740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-1459875360"/>
        <c:crosses val="autoZero"/>
        <c:auto val="1"/>
        <c:lblAlgn val="ctr"/>
        <c:lblOffset val="100"/>
        <c:noMultiLvlLbl val="0"/>
      </c:catAx>
      <c:valAx>
        <c:axId val="-14598753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-1558274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388888888888889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9FC-4C2A-B968-A1D8EF4339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708333333333333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9FC-4C2A-B968-A1D8EF4339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731481481481481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9FC-4C2A-B968-A1D8EF4339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34722222222222204"/>
                  <c:y val="7.9365079365079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9FC-4C2A-B968-A1D8EF4339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3472222222222220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9FC-4C2A-B968-A1D8EF4339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3472222222222220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9FC-4C2A-B968-A1D8EF4339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3402777777777776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9FC-4C2A-B968-A1D8EF4339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Bahasa Inggris</c:v>
                </c:pt>
                <c:pt idx="1">
                  <c:v>Penggunaan komputer</c:v>
                </c:pt>
                <c:pt idx="2">
                  <c:v>Kepemimpinan</c:v>
                </c:pt>
                <c:pt idx="3">
                  <c:v>Komunikasi</c:v>
                </c:pt>
                <c:pt idx="4">
                  <c:v>Bekerja dalam tim</c:v>
                </c:pt>
                <c:pt idx="5">
                  <c:v>Manajemen waktu</c:v>
                </c:pt>
                <c:pt idx="6">
                  <c:v>Loyalitas dan integritas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3.5</c:v>
                </c:pt>
                <c:pt idx="1">
                  <c:v>3.7</c:v>
                </c:pt>
                <c:pt idx="2">
                  <c:v>3.7</c:v>
                </c:pt>
                <c:pt idx="3">
                  <c:v>3.8</c:v>
                </c:pt>
                <c:pt idx="4">
                  <c:v>3.8</c:v>
                </c:pt>
                <c:pt idx="5">
                  <c:v>3.8</c:v>
                </c:pt>
                <c:pt idx="6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9FC-4C2A-B968-A1D8EF4339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Bahasa Inggris</c:v>
                </c:pt>
                <c:pt idx="1">
                  <c:v>Penggunaan komputer</c:v>
                </c:pt>
                <c:pt idx="2">
                  <c:v>Kepemimpinan</c:v>
                </c:pt>
                <c:pt idx="3">
                  <c:v>Komunikasi</c:v>
                </c:pt>
                <c:pt idx="4">
                  <c:v>Bekerja dalam tim</c:v>
                </c:pt>
                <c:pt idx="5">
                  <c:v>Manajemen waktu</c:v>
                </c:pt>
                <c:pt idx="6">
                  <c:v>Loyalitas dan integritas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9FC-4C2A-B968-A1D8EF4339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Bahasa Inggris</c:v>
                </c:pt>
                <c:pt idx="1">
                  <c:v>Penggunaan komputer</c:v>
                </c:pt>
                <c:pt idx="2">
                  <c:v>Kepemimpinan</c:v>
                </c:pt>
                <c:pt idx="3">
                  <c:v>Komunikasi</c:v>
                </c:pt>
                <c:pt idx="4">
                  <c:v>Bekerja dalam tim</c:v>
                </c:pt>
                <c:pt idx="5">
                  <c:v>Manajemen waktu</c:v>
                </c:pt>
                <c:pt idx="6">
                  <c:v>Loyalitas dan integritas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9FC-4C2A-B968-A1D8EF4339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459869376"/>
        <c:axId val="-1459871552"/>
      </c:barChart>
      <c:catAx>
        <c:axId val="-14598693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1459871552"/>
        <c:crosses val="autoZero"/>
        <c:auto val="1"/>
        <c:lblAlgn val="ctr"/>
        <c:lblOffset val="100"/>
        <c:noMultiLvlLbl val="0"/>
      </c:catAx>
      <c:valAx>
        <c:axId val="-14598715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1459869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656003018366496E-2"/>
          <c:y val="2.4862195604576687E-2"/>
          <c:w val="0.92464299896271152"/>
          <c:h val="0.825767767345929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0.420634920634920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E38-46DF-8F11-8C428591A70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148148148148147E-3"/>
                  <c:y val="-0.142857142857142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E38-46DF-8F11-8C428591A70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Puas</c:v>
                </c:pt>
                <c:pt idx="1">
                  <c:v>Tidak puas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0.81</c:v>
                </c:pt>
                <c:pt idx="1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E38-46DF-8F11-8C428591A7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459877536"/>
        <c:axId val="-1459870464"/>
      </c:barChart>
      <c:catAx>
        <c:axId val="-1459877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-1459870464"/>
        <c:crosses val="autoZero"/>
        <c:auto val="1"/>
        <c:lblAlgn val="ctr"/>
        <c:lblOffset val="100"/>
        <c:noMultiLvlLbl val="0"/>
      </c:catAx>
      <c:valAx>
        <c:axId val="-14598704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1459877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Materi kuliah terlalu sulit </c:v>
                </c:pt>
                <c:pt idx="1">
                  <c:v>Materi kuliah membosankan</c:v>
                </c:pt>
                <c:pt idx="2">
                  <c:v>Proses belajar mengajar kurang baik</c:v>
                </c:pt>
                <c:pt idx="3">
                  <c:v>Lingkungan belajar kurang mendukung</c:v>
                </c:pt>
                <c:pt idx="4">
                  <c:v>Biaya hidup terlalu mahal</c:v>
                </c:pt>
                <c:pt idx="5">
                  <c:v>Materi kuliah tidak update</c:v>
                </c:pt>
                <c:pt idx="6">
                  <c:v>Staf pengajar kurang profesional</c:v>
                </c:pt>
                <c:pt idx="7">
                  <c:v>Fasilitas kurang memadai</c:v>
                </c:pt>
                <c:pt idx="8">
                  <c:v>Biaya kuliah terlalu mahal</c:v>
                </c:pt>
                <c:pt idx="9">
                  <c:v>Materi kuliah tidak sesuai dengan minat saya</c:v>
                </c:pt>
                <c:pt idx="10">
                  <c:v>Tidak ada bidang/program studi yang sesuai minat saya</c:v>
                </c:pt>
                <c:pt idx="11">
                  <c:v>Lainnya</c:v>
                </c:pt>
                <c:pt idx="12">
                  <c:v>Bukan fakultas terbaik untuk bidang/program studi yang saya minati</c:v>
                </c:pt>
              </c:strCache>
            </c:strRef>
          </c:cat>
          <c:val>
            <c:numRef>
              <c:f>Sheet1!$B$2:$B$14</c:f>
              <c:numCache>
                <c:formatCode>0.0%</c:formatCode>
                <c:ptCount val="13"/>
                <c:pt idx="0">
                  <c:v>8.0000000000000002E-3</c:v>
                </c:pt>
                <c:pt idx="1">
                  <c:v>8.0000000000000002E-3</c:v>
                </c:pt>
                <c:pt idx="2">
                  <c:v>1.6E-2</c:v>
                </c:pt>
                <c:pt idx="3">
                  <c:v>1.6E-2</c:v>
                </c:pt>
                <c:pt idx="4">
                  <c:v>2.5000000000000001E-2</c:v>
                </c:pt>
                <c:pt idx="5">
                  <c:v>3.3000000000000002E-2</c:v>
                </c:pt>
                <c:pt idx="6">
                  <c:v>0.09</c:v>
                </c:pt>
                <c:pt idx="7">
                  <c:v>0.09</c:v>
                </c:pt>
                <c:pt idx="8">
                  <c:v>0.123</c:v>
                </c:pt>
                <c:pt idx="9">
                  <c:v>0.123</c:v>
                </c:pt>
                <c:pt idx="10">
                  <c:v>0.14799999999999999</c:v>
                </c:pt>
                <c:pt idx="11">
                  <c:v>0.14799999999999999</c:v>
                </c:pt>
                <c:pt idx="12">
                  <c:v>0.17199999999999999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C5-467B-B8D6-3BB9133DF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459874816"/>
        <c:axId val="-1459880256"/>
      </c:barChart>
      <c:catAx>
        <c:axId val="-1459874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59880256"/>
        <c:crosses val="autoZero"/>
        <c:auto val="1"/>
        <c:lblAlgn val="ctr"/>
        <c:lblOffset val="100"/>
        <c:noMultiLvlLbl val="0"/>
      </c:catAx>
      <c:valAx>
        <c:axId val="-1459880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59874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bersedia</c:v>
                </c:pt>
                <c:pt idx="1">
                  <c:v>bersedia, dikarenakan berasal dari daerah tersebut</c:v>
                </c:pt>
                <c:pt idx="2">
                  <c:v>tidak bersedia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 formatCode="0%">
                  <c:v>0.48</c:v>
                </c:pt>
                <c:pt idx="1">
                  <c:v>6.8000000000000005E-2</c:v>
                </c:pt>
                <c:pt idx="2">
                  <c:v>0.45200000000000001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1A-4590-B6D4-70FDF07A66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57886512"/>
        <c:axId val="-1557879440"/>
      </c:barChart>
      <c:catAx>
        <c:axId val="-155788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57879440"/>
        <c:crosses val="autoZero"/>
        <c:auto val="1"/>
        <c:lblAlgn val="ctr"/>
        <c:lblOffset val="100"/>
        <c:noMultiLvlLbl val="0"/>
      </c:catAx>
      <c:valAx>
        <c:axId val="-155787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5788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Tingkat kehadiran</c:v>
                </c:pt>
                <c:pt idx="1">
                  <c:v>Kepercayaan diri</c:v>
                </c:pt>
                <c:pt idx="2">
                  <c:v>Bahasa Inggris</c:v>
                </c:pt>
                <c:pt idx="3">
                  <c:v>Loyalitas terhadap perusahaan</c:v>
                </c:pt>
                <c:pt idx="4">
                  <c:v>Kemampuan menyesuaikan diri terhadap pekerjaan</c:v>
                </c:pt>
                <c:pt idx="5">
                  <c:v>Keahlian berdasarkan bidang ilmu (Profesionalisme)</c:v>
                </c:pt>
                <c:pt idx="6">
                  <c:v>Komunikasi</c:v>
                </c:pt>
                <c:pt idx="7">
                  <c:v>Kerjasama tim</c:v>
                </c:pt>
                <c:pt idx="8">
                  <c:v>Pengembangan diri</c:v>
                </c:pt>
                <c:pt idx="9">
                  <c:v>Penggunaan teknologi informasi</c:v>
                </c:pt>
                <c:pt idx="10">
                  <c:v>Kejujuran</c:v>
                </c:pt>
                <c:pt idx="11">
                  <c:v>Integritas (Etika dan Moral)</c:v>
                </c:pt>
                <c:pt idx="12">
                  <c:v>Penyesuian terhadap lingkungan kerja</c:v>
                </c:pt>
                <c:pt idx="13">
                  <c:v>Inisiatif dalam bekerja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3.1</c:v>
                </c:pt>
                <c:pt idx="4">
                  <c:v>3.1</c:v>
                </c:pt>
                <c:pt idx="5">
                  <c:v>3.1</c:v>
                </c:pt>
                <c:pt idx="6">
                  <c:v>3.1</c:v>
                </c:pt>
                <c:pt idx="7">
                  <c:v>3.1</c:v>
                </c:pt>
                <c:pt idx="8">
                  <c:v>3.1</c:v>
                </c:pt>
                <c:pt idx="9">
                  <c:v>3.2</c:v>
                </c:pt>
                <c:pt idx="10">
                  <c:v>3.2</c:v>
                </c:pt>
                <c:pt idx="11">
                  <c:v>3.2</c:v>
                </c:pt>
                <c:pt idx="12">
                  <c:v>3.3</c:v>
                </c:pt>
                <c:pt idx="13">
                  <c:v>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E2-444D-8BD7-B0F12E899F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459879712"/>
        <c:axId val="-1459876992"/>
      </c:barChart>
      <c:catAx>
        <c:axId val="-1459879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59876992"/>
        <c:crosses val="autoZero"/>
        <c:auto val="1"/>
        <c:lblAlgn val="ctr"/>
        <c:lblOffset val="100"/>
        <c:noMultiLvlLbl val="0"/>
      </c:catAx>
      <c:valAx>
        <c:axId val="-1459876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59879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Kemampuan penguasaan teori dalam bekerja</c:v>
                </c:pt>
                <c:pt idx="1">
                  <c:v>Kemampuan dalam penyelesaian masalah</c:v>
                </c:pt>
                <c:pt idx="2">
                  <c:v>Kemampuan penguasaan masalah yang dihadapi dalam bekerja</c:v>
                </c:pt>
                <c:pt idx="3">
                  <c:v>Kemampuan kerja alumni UEU dibandingkan dengan alumni perguruan tinggi lain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27-4830-AA4C-957861E8A8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459868832"/>
        <c:axId val="-1459873728"/>
      </c:barChart>
      <c:catAx>
        <c:axId val="-1459868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59873728"/>
        <c:crosses val="autoZero"/>
        <c:auto val="1"/>
        <c:lblAlgn val="ctr"/>
        <c:lblOffset val="100"/>
        <c:noMultiLvlLbl val="0"/>
      </c:catAx>
      <c:valAx>
        <c:axId val="-1459873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5986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Direktur/CEO/Komisaris</c:v>
                </c:pt>
                <c:pt idx="1">
                  <c:v>Manager/Kep.Dep/Kep.Divisi/Kep.Biro</c:v>
                </c:pt>
                <c:pt idx="2">
                  <c:v>Ass. Manager/ Supervisor/Kep. Bagian</c:v>
                </c:pt>
                <c:pt idx="3">
                  <c:v>Staff/Anggota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0.02</c:v>
                </c:pt>
                <c:pt idx="1">
                  <c:v>0.1</c:v>
                </c:pt>
                <c:pt idx="2">
                  <c:v>0.18</c:v>
                </c:pt>
                <c:pt idx="3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06-433F-BDA4-6DAB63C035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459873184"/>
        <c:axId val="-1459882432"/>
      </c:barChart>
      <c:catAx>
        <c:axId val="-1459873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59882432"/>
        <c:crosses val="autoZero"/>
        <c:auto val="1"/>
        <c:lblAlgn val="ctr"/>
        <c:lblOffset val="100"/>
        <c:noMultiLvlLbl val="0"/>
      </c:catAx>
      <c:valAx>
        <c:axId val="-1459882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5987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Sebelum Wisuda</c:v>
                </c:pt>
                <c:pt idx="1">
                  <c:v>Sesudah Wisuda</c:v>
                </c:pt>
                <c:pt idx="2">
                  <c:v>Saya Tidak Mencari Kerja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0.372</c:v>
                </c:pt>
                <c:pt idx="1">
                  <c:v>0.46899999999999997</c:v>
                </c:pt>
                <c:pt idx="2">
                  <c:v>0.159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11-4779-9390-EEF3457584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57878896"/>
        <c:axId val="-1557893584"/>
      </c:barChart>
      <c:catAx>
        <c:axId val="-155787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57893584"/>
        <c:crosses val="autoZero"/>
        <c:auto val="1"/>
        <c:lblAlgn val="ctr"/>
        <c:lblOffset val="100"/>
        <c:noMultiLvlLbl val="0"/>
      </c:catAx>
      <c:valAx>
        <c:axId val="-155789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5787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saya memulai bisnis sendiri</c:v>
                </c:pt>
                <c:pt idx="1">
                  <c:v>saya sudah memperoleh pekerjaan sebelum lulus</c:v>
                </c:pt>
                <c:pt idx="2">
                  <c:v>saya melanjutkan kuliah</c:v>
                </c:pt>
                <c:pt idx="3">
                  <c:v>saya tidak mencari pekerjaan</c:v>
                </c:pt>
                <c:pt idx="4">
                  <c:v>lainnya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8.5999999999999993E-2</c:v>
                </c:pt>
                <c:pt idx="1">
                  <c:v>0.61899999999999999</c:v>
                </c:pt>
                <c:pt idx="2">
                  <c:v>0.14299999999999999</c:v>
                </c:pt>
                <c:pt idx="3">
                  <c:v>9.5000000000000001E-2</c:v>
                </c:pt>
                <c:pt idx="4">
                  <c:v>5.7000000000000002E-2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69-47D4-8D88-747E2EAE6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57883792"/>
        <c:axId val="-1557878352"/>
      </c:barChart>
      <c:catAx>
        <c:axId val="-155788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57878352"/>
        <c:crosses val="autoZero"/>
        <c:auto val="1"/>
        <c:lblAlgn val="ctr"/>
        <c:lblOffset val="100"/>
        <c:noMultiLvlLbl val="0"/>
      </c:catAx>
      <c:valAx>
        <c:axId val="-155787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57883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439589156158972"/>
          <c:y val="5.1877667761833508E-2"/>
          <c:w val="0.49542324676664323"/>
          <c:h val="0.87884956165668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Lainnya</c:v>
                </c:pt>
                <c:pt idx="1">
                  <c:v>Menghubungi kemenakertrans</c:v>
                </c:pt>
                <c:pt idx="2">
                  <c:v>Menghubungi agen tenaga kerja komersial/swasta</c:v>
                </c:pt>
                <c:pt idx="3">
                  <c:v>Menghubungi biro kemahasiswaan atau fakultas</c:v>
                </c:pt>
                <c:pt idx="4">
                  <c:v>Bekerja di tempat yang sama semasa kuliah</c:v>
                </c:pt>
                <c:pt idx="5">
                  <c:v>Membangun bisnis sendiri (wirausaha)</c:v>
                </c:pt>
                <c:pt idx="6">
                  <c:v>Melalui proses magang</c:v>
                </c:pt>
                <c:pt idx="7">
                  <c:v>Memperoleh informasi dari career center universitas atau ikatan alumni</c:v>
                </c:pt>
                <c:pt idx="8">
                  <c:v>Membangun network sejak masih kuliah</c:v>
                </c:pt>
                <c:pt idx="9">
                  <c:v>Dihubungi perusahaan</c:v>
                </c:pt>
                <c:pt idx="10">
                  <c:v>Melamar ke perusahaan tanpa mengetahui lowongan yang ada</c:v>
                </c:pt>
                <c:pt idx="11">
                  <c:v>Melalui iklan di koran/majalah/brosur</c:v>
                </c:pt>
                <c:pt idx="12">
                  <c:v>Melalui relasi (misalnya dosen, orangtua, saudara, teman, dll)</c:v>
                </c:pt>
                <c:pt idx="13">
                  <c:v>Pergi ke job fair/bursa kerja</c:v>
                </c:pt>
                <c:pt idx="14">
                  <c:v>Mencari lewat internet/iklan online/milis</c:v>
                </c:pt>
              </c:strCache>
            </c:strRef>
          </c:cat>
          <c:val>
            <c:numRef>
              <c:f>Sheet1!$B$2:$B$16</c:f>
              <c:numCache>
                <c:formatCode>0.0%</c:formatCode>
                <c:ptCount val="15"/>
                <c:pt idx="0">
                  <c:v>1.2999999999999999E-2</c:v>
                </c:pt>
                <c:pt idx="1">
                  <c:v>2.7E-2</c:v>
                </c:pt>
                <c:pt idx="2">
                  <c:v>3.5999999999999997E-2</c:v>
                </c:pt>
                <c:pt idx="3">
                  <c:v>5.5E-2</c:v>
                </c:pt>
                <c:pt idx="4">
                  <c:v>6.8000000000000005E-2</c:v>
                </c:pt>
                <c:pt idx="5">
                  <c:v>7.4999999999999997E-2</c:v>
                </c:pt>
                <c:pt idx="6">
                  <c:v>8.7999999999999995E-2</c:v>
                </c:pt>
                <c:pt idx="7">
                  <c:v>0.16</c:v>
                </c:pt>
                <c:pt idx="8">
                  <c:v>0.16600000000000001</c:v>
                </c:pt>
                <c:pt idx="9">
                  <c:v>0.189</c:v>
                </c:pt>
                <c:pt idx="10">
                  <c:v>0.24299999999999999</c:v>
                </c:pt>
                <c:pt idx="11">
                  <c:v>0.33200000000000002</c:v>
                </c:pt>
                <c:pt idx="12">
                  <c:v>0.37</c:v>
                </c:pt>
                <c:pt idx="13">
                  <c:v>0.43</c:v>
                </c:pt>
                <c:pt idx="14">
                  <c:v>0.754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B5-4BAD-9EFF-F907939FB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557891408"/>
        <c:axId val="-1557887056"/>
      </c:barChart>
      <c:catAx>
        <c:axId val="-1557891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57887056"/>
        <c:crosses val="autoZero"/>
        <c:auto val="1"/>
        <c:lblAlgn val="ctr"/>
        <c:lblOffset val="100"/>
        <c:noMultiLvlLbl val="0"/>
      </c:catAx>
      <c:valAx>
        <c:axId val="-1557887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5789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perusahaan yang dilamar</c:v>
                </c:pt>
                <c:pt idx="1">
                  <c:v>perusahaan yang respon lamaran</c:v>
                </c:pt>
                <c:pt idx="2">
                  <c:v>perusahaan yang mengundang wawancara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E9-49FB-A210-1737902A4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557880528"/>
        <c:axId val="-1557890864"/>
      </c:barChart>
      <c:catAx>
        <c:axId val="-1557880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557890864"/>
        <c:crosses val="autoZero"/>
        <c:auto val="1"/>
        <c:lblAlgn val="ctr"/>
        <c:lblOffset val="100"/>
        <c:noMultiLvlLbl val="0"/>
      </c:catAx>
      <c:valAx>
        <c:axId val="-1557890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557880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FE</c:v>
                </c:pt>
                <c:pt idx="1">
                  <c:v>FIKES</c:v>
                </c:pt>
                <c:pt idx="2">
                  <c:v>FT</c:v>
                </c:pt>
                <c:pt idx="3">
                  <c:v>FIKOM</c:v>
                </c:pt>
                <c:pt idx="4">
                  <c:v>FASILKOM</c:v>
                </c:pt>
                <c:pt idx="5">
                  <c:v>FPSI</c:v>
                </c:pt>
                <c:pt idx="6">
                  <c:v>FAK. FISIOTERAPI</c:v>
                </c:pt>
                <c:pt idx="7">
                  <c:v>FAK. DIK</c:v>
                </c:pt>
                <c:pt idx="8">
                  <c:v>FH</c:v>
                </c:pt>
                <c:pt idx="9">
                  <c:v>PASCASARJANA</c:v>
                </c:pt>
                <c:pt idx="10">
                  <c:v>UEU</c:v>
                </c:pt>
              </c:strCache>
            </c:strRef>
          </c:cat>
          <c:val>
            <c:numRef>
              <c:f>Sheet1!$B$2:$B$12</c:f>
              <c:numCache>
                <c:formatCode>0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2.5</c:v>
                </c:pt>
                <c:pt idx="5">
                  <c:v>1</c:v>
                </c:pt>
                <c:pt idx="6">
                  <c:v>1.5</c:v>
                </c:pt>
                <c:pt idx="7">
                  <c:v>6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C0F-426D-92DE-BBDD314E8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57892496"/>
        <c:axId val="-1557891952"/>
      </c:lineChart>
      <c:catAx>
        <c:axId val="-155789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57891952"/>
        <c:crosses val="autoZero"/>
        <c:auto val="1"/>
        <c:lblAlgn val="ctr"/>
        <c:lblOffset val="100"/>
        <c:noMultiLvlLbl val="0"/>
      </c:catAx>
      <c:valAx>
        <c:axId val="-155789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5789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FE</c:v>
                </c:pt>
                <c:pt idx="1">
                  <c:v>FIKES</c:v>
                </c:pt>
                <c:pt idx="2">
                  <c:v>FT</c:v>
                </c:pt>
                <c:pt idx="3">
                  <c:v>FIKOM</c:v>
                </c:pt>
                <c:pt idx="4">
                  <c:v>FASILKOM</c:v>
                </c:pt>
                <c:pt idx="5">
                  <c:v>FPSI</c:v>
                </c:pt>
                <c:pt idx="6">
                  <c:v>FAK.FISIOTERAPI</c:v>
                </c:pt>
                <c:pt idx="7">
                  <c:v>FAK.DIK</c:v>
                </c:pt>
                <c:pt idx="8">
                  <c:v>FH</c:v>
                </c:pt>
                <c:pt idx="9">
                  <c:v>PASCASARJANA</c:v>
                </c:pt>
                <c:pt idx="10">
                  <c:v>UEU</c:v>
                </c:pt>
              </c:strCache>
            </c:strRef>
          </c:cat>
          <c:val>
            <c:numRef>
              <c:f>Sheet1!$B$2:$B$12</c:f>
              <c:numCache>
                <c:formatCode>0</c:formatCode>
                <c:ptCount val="11"/>
                <c:pt idx="0" formatCode="General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3.03</c:v>
                </c:pt>
                <c:pt idx="5">
                  <c:v>3</c:v>
                </c:pt>
                <c:pt idx="6">
                  <c:v>2.4</c:v>
                </c:pt>
                <c:pt idx="7">
                  <c:v>3.1</c:v>
                </c:pt>
                <c:pt idx="8">
                  <c:v>2.0699999999999998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9E2-4745-8C6B-9F3B5B1A2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57885968"/>
        <c:axId val="-1557885424"/>
      </c:lineChart>
      <c:catAx>
        <c:axId val="-155788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57885424"/>
        <c:crosses val="autoZero"/>
        <c:auto val="1"/>
        <c:lblAlgn val="ctr"/>
        <c:lblOffset val="100"/>
        <c:noMultiLvlLbl val="0"/>
      </c:catAx>
      <c:valAx>
        <c:axId val="-155788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57885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Bekerja</c:v>
                </c:pt>
                <c:pt idx="1">
                  <c:v>Tidak Bekerja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0.77700000000000002</c:v>
                </c:pt>
                <c:pt idx="1">
                  <c:v>0.223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B3-4666-AC5F-BD992B65E0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58275088"/>
        <c:axId val="-1461286528"/>
      </c:barChart>
      <c:catAx>
        <c:axId val="-155827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61286528"/>
        <c:crosses val="autoZero"/>
        <c:auto val="1"/>
        <c:lblAlgn val="ctr"/>
        <c:lblOffset val="100"/>
        <c:noMultiLvlLbl val="0"/>
      </c:catAx>
      <c:valAx>
        <c:axId val="-1461286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5827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FE65774-A6EB-4A94-BF1D-AB0CF29D3D5A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37B1AA-72AD-41C1-8B52-0A5F612F2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15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AF3069C-CA67-48AB-A1B1-091DFC7388DD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BD59F62-A153-4973-80AA-BAF0FEF8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86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3069C-CA67-48AB-A1B1-091DFC7388DD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F62-A153-4973-80AA-BAF0FEF8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6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3069C-CA67-48AB-A1B1-091DFC7388DD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F62-A153-4973-80AA-BAF0FEF8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51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3069C-CA67-48AB-A1B1-091DFC7388DD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F62-A153-4973-80AA-BAF0FEF83A33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8712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3069C-CA67-48AB-A1B1-091DFC7388DD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F62-A153-4973-80AA-BAF0FEF8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05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3069C-CA67-48AB-A1B1-091DFC7388DD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F62-A153-4973-80AA-BAF0FEF8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35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3069C-CA67-48AB-A1B1-091DFC7388DD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F62-A153-4973-80AA-BAF0FEF8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28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3069C-CA67-48AB-A1B1-091DFC7388DD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F62-A153-4973-80AA-BAF0FEF8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76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3069C-CA67-48AB-A1B1-091DFC7388DD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F62-A153-4973-80AA-BAF0FEF8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5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3069C-CA67-48AB-A1B1-091DFC7388DD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F62-A153-4973-80AA-BAF0FEF8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9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3069C-CA67-48AB-A1B1-091DFC7388DD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F62-A153-4973-80AA-BAF0FEF8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0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3069C-CA67-48AB-A1B1-091DFC7388DD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F62-A153-4973-80AA-BAF0FEF8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36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3069C-CA67-48AB-A1B1-091DFC7388DD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F62-A153-4973-80AA-BAF0FEF8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52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3069C-CA67-48AB-A1B1-091DFC7388DD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F62-A153-4973-80AA-BAF0FEF8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6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3069C-CA67-48AB-A1B1-091DFC7388DD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F62-A153-4973-80AA-BAF0FEF8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9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3069C-CA67-48AB-A1B1-091DFC7388DD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F62-A153-4973-80AA-BAF0FEF8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05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3069C-CA67-48AB-A1B1-091DFC7388DD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F62-A153-4973-80AA-BAF0FEF8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9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3069C-CA67-48AB-A1B1-091DFC7388DD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59F62-A153-4973-80AA-BAF0FEF8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96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6984" y="2374585"/>
            <a:ext cx="8791575" cy="23876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Bernard MT Condensed" panose="02050806060905020404" pitchFamily="18" charset="0"/>
              </a:rPr>
              <a:t>HASIL TRACER STUDY LULUSAN TAHUN 2015</a:t>
            </a:r>
            <a:br>
              <a:rPr lang="en-US" sz="5400" dirty="0" smtClean="0">
                <a:latin typeface="Bernard MT Condensed" panose="02050806060905020404" pitchFamily="18" charset="0"/>
              </a:rPr>
            </a:br>
            <a:r>
              <a:rPr lang="en-US" sz="5400" dirty="0" smtClean="0">
                <a:latin typeface="Bernard MT Condensed" panose="02050806060905020404" pitchFamily="18" charset="0"/>
              </a:rPr>
              <a:t>UNIVERSITAS ESA UNGGUL (TS-UEU) 2017</a:t>
            </a:r>
            <a:endParaRPr lang="en-US" sz="5400" dirty="0">
              <a:latin typeface="Bernard MT Condensed" panose="02050806060905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0084" y="5062589"/>
            <a:ext cx="8045373" cy="930275"/>
          </a:xfrm>
        </p:spPr>
        <p:txBody>
          <a:bodyPr>
            <a:noAutofit/>
          </a:bodyPr>
          <a:lstStyle/>
          <a:p>
            <a:pPr algn="ctr"/>
            <a:r>
              <a:rPr lang="en-US" sz="1600" b="1" dirty="0" smtClean="0"/>
              <a:t>OLEH :</a:t>
            </a:r>
          </a:p>
          <a:p>
            <a:pPr algn="ctr"/>
            <a:r>
              <a:rPr lang="en-US" sz="1600" b="1" dirty="0" smtClean="0"/>
              <a:t>BIRO KONSELING DAN ALUMNI </a:t>
            </a:r>
          </a:p>
          <a:p>
            <a:pPr algn="ctr"/>
            <a:r>
              <a:rPr lang="en-US" sz="1600" b="1" dirty="0" smtClean="0"/>
              <a:t>UNIVERSITAS ESA UNGGUL</a:t>
            </a:r>
            <a:endParaRPr lang="en-US" sz="1600" b="1" dirty="0"/>
          </a:p>
        </p:txBody>
      </p:sp>
      <p:pic>
        <p:nvPicPr>
          <p:cNvPr id="4" name="Picture 3" descr="LOGO-UEU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61232" y="187911"/>
            <a:ext cx="2951884" cy="80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5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549" y="0"/>
            <a:ext cx="10515600" cy="1169690"/>
          </a:xfrm>
        </p:spPr>
        <p:txBody>
          <a:bodyPr>
            <a:normAutofit/>
          </a:bodyPr>
          <a:lstStyle/>
          <a:p>
            <a:pPr algn="ctr"/>
            <a:r>
              <a:rPr lang="id-ID" sz="3200" b="1" dirty="0" smtClean="0">
                <a:latin typeface="Times New Roman" pitchFamily="18" charset="0"/>
                <a:cs typeface="Times New Roman" pitchFamily="18" charset="0"/>
              </a:rPr>
              <a:t>EMAIL KEPADA LULUSAN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49" y="1010653"/>
            <a:ext cx="10632010" cy="5347355"/>
          </a:xfrm>
        </p:spPr>
      </p:pic>
    </p:spTree>
    <p:extLst>
      <p:ext uri="{BB962C8B-B14F-4D97-AF65-F5344CB8AC3E}">
        <p14:creationId xmlns:p14="http://schemas.microsoft.com/office/powerpoint/2010/main" val="46855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048" y="-230807"/>
            <a:ext cx="10917096" cy="1492132"/>
          </a:xfrm>
        </p:spPr>
        <p:txBody>
          <a:bodyPr>
            <a:normAutofit/>
          </a:bodyPr>
          <a:lstStyle/>
          <a:p>
            <a:pPr algn="ctr"/>
            <a:r>
              <a:rPr lang="id-ID" sz="3200" b="1" dirty="0">
                <a:latin typeface="Times New Roman" pitchFamily="18" charset="0"/>
                <a:cs typeface="Times New Roman" pitchFamily="18" charset="0"/>
              </a:rPr>
              <a:t>DOKUMENTASI KEGIATAN TRACER STUDY</a:t>
            </a:r>
            <a:endParaRPr lang="en-US" sz="32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59" y="1119116"/>
            <a:ext cx="4680069" cy="2632538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96" y="1119116"/>
            <a:ext cx="4934980" cy="26681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96" y="3983307"/>
            <a:ext cx="4934980" cy="27759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59" y="4026089"/>
            <a:ext cx="4680069" cy="273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1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601" y="-2230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d-ID" sz="2800" b="1" dirty="0" smtClean="0">
                <a:latin typeface="Times New Roman" pitchFamily="18" charset="0"/>
                <a:cs typeface="Times New Roman" pitchFamily="18" charset="0"/>
              </a:rPr>
              <a:t>DOKUMENTASI ACARA SOSIALISASI TRACER STUDY</a:t>
            </a:r>
            <a:endParaRPr lang="en-US" sz="2800" dirty="0"/>
          </a:p>
        </p:txBody>
      </p:sp>
      <p:pic>
        <p:nvPicPr>
          <p:cNvPr id="4" name="Content Placeholder 3" descr="C:\Documents and Settings\user\My Documents\Downloads\IMG2016113015081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603" y="895878"/>
            <a:ext cx="4111767" cy="2537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C:\Documents and Settings\user\My Documents\Downloads\IMG201611301408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4431" y="730352"/>
            <a:ext cx="4197772" cy="2942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 descr="C:\Users\win7\Desktop\foto seminar tracer study 2015\IMG_20150413_0823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0625" y="3635580"/>
            <a:ext cx="4233658" cy="2999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939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8024" y="1681922"/>
            <a:ext cx="9144000" cy="23876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Bernard MT Condensed" panose="02050806060905020404" pitchFamily="18" charset="0"/>
              </a:rPr>
              <a:t>HASIL TS-UEU 2017 UNTUK LULUSAN TAHUN 2015</a:t>
            </a:r>
            <a:endParaRPr lang="en-US" sz="66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420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061" y="0"/>
            <a:ext cx="9905998" cy="147857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STATISTIK RESPONS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309996"/>
              </p:ext>
            </p:extLst>
          </p:nvPr>
        </p:nvGraphicFramePr>
        <p:xfrm>
          <a:off x="1392197" y="1328143"/>
          <a:ext cx="9506463" cy="5262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1980">
                  <a:extLst>
                    <a:ext uri="{9D8B030D-6E8A-4147-A177-3AD203B41FA5}">
                      <a16:colId xmlns:a16="http://schemas.microsoft.com/office/drawing/2014/main" xmlns="" val="1432318555"/>
                    </a:ext>
                  </a:extLst>
                </a:gridCol>
                <a:gridCol w="3068503">
                  <a:extLst>
                    <a:ext uri="{9D8B030D-6E8A-4147-A177-3AD203B41FA5}">
                      <a16:colId xmlns:a16="http://schemas.microsoft.com/office/drawing/2014/main" xmlns="" val="3641352947"/>
                    </a:ext>
                  </a:extLst>
                </a:gridCol>
                <a:gridCol w="2975980">
                  <a:extLst>
                    <a:ext uri="{9D8B030D-6E8A-4147-A177-3AD203B41FA5}">
                      <a16:colId xmlns:a16="http://schemas.microsoft.com/office/drawing/2014/main" xmlns="" val="1335394919"/>
                    </a:ext>
                  </a:extLst>
                </a:gridCol>
              </a:tblGrid>
              <a:tr h="963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1125" algn="l"/>
                        </a:tabLst>
                      </a:pPr>
                      <a:r>
                        <a:rPr lang="id-ID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Lulusan Universitas Esa Unggul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1125" algn="l"/>
                        </a:tabLs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(D3, D4, S1 &amp; S2)</a:t>
                      </a:r>
                      <a:endParaRPr lang="id-ID" sz="2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1125" algn="l"/>
                        </a:tabLst>
                      </a:pPr>
                      <a:r>
                        <a:rPr lang="id-ID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Tahun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2015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8371836"/>
                  </a:ext>
                </a:extLst>
              </a:tr>
              <a:tr h="614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Jumlah Target Populasi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1465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9421544"/>
                  </a:ext>
                </a:extLst>
              </a:tr>
              <a:tr h="614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Undelivered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(310/1465)x100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21,2%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00185428"/>
                  </a:ext>
                </a:extLst>
              </a:tr>
              <a:tr h="614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 Subyek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(1155/1465)x100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78,8%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63890350"/>
                  </a:ext>
                </a:extLst>
              </a:tr>
              <a:tr h="614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Responden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964359"/>
                  </a:ext>
                </a:extLst>
              </a:tr>
              <a:tr h="614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Gross Respon Rate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(966/1465)x100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65,9%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83769008"/>
                  </a:ext>
                </a:extLst>
              </a:tr>
              <a:tr h="614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Nett Response Rate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(966/1155)x100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83,6%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2370995"/>
                  </a:ext>
                </a:extLst>
              </a:tr>
              <a:tr h="614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Completion Rate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(782/966)x100 = 81%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7680268"/>
                  </a:ext>
                </a:extLst>
              </a:tr>
            </a:tbl>
          </a:graphicData>
        </a:graphic>
      </p:graphicFrame>
      <p:pic>
        <p:nvPicPr>
          <p:cNvPr id="5" name="Picture 4" descr="LOGO-UEU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0895" y="336834"/>
            <a:ext cx="2951884" cy="80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86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890" y="0"/>
            <a:ext cx="10178322" cy="1492132"/>
          </a:xfrm>
        </p:spPr>
        <p:txBody>
          <a:bodyPr>
            <a:noAutofit/>
          </a:bodyPr>
          <a:lstStyle/>
          <a:p>
            <a:pPr algn="ctr"/>
            <a:r>
              <a:rPr lang="id-ID" sz="2800" b="1" dirty="0">
                <a:latin typeface="Times New Roman" pitchFamily="18" charset="0"/>
                <a:cs typeface="Times New Roman" pitchFamily="18" charset="0"/>
              </a:rPr>
              <a:t>BESAR PENEKANAN ASPEK-ASPEK PEMBELAJARAN DI PROGRAM STUDI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982973"/>
              </p:ext>
            </p:extLst>
          </p:nvPr>
        </p:nvGraphicFramePr>
        <p:xfrm>
          <a:off x="907525" y="1033172"/>
          <a:ext cx="10332082" cy="3974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09703" y="458972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n=723</a:t>
            </a:r>
            <a:endParaRPr lang="en-US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60059" y="5195795"/>
            <a:ext cx="10194877" cy="1386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Rata-rata besar penekanan aspek-aspek pembelajaran pada program studi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di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 Universitas Esa Unggul te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dapat pada kisaran 3,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 – 3,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 yang masuk dalam kategori “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relatif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 besar”. Aspek yang memiliki rata-rata tertinggi adalah aspek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perkuliahan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dengan nilai 3,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9 sedangkan aspek pembelajaran yang memiliki nilai rata-rata terendah adalah “partisipasi dalam proyek riset” dengan nilai 3,2. </a:t>
            </a:r>
            <a:endParaRPr lang="id-ID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995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802" y="265173"/>
            <a:ext cx="8655362" cy="2473110"/>
          </a:xfrm>
        </p:spPr>
        <p:txBody>
          <a:bodyPr>
            <a:normAutofit/>
          </a:bodyPr>
          <a:lstStyle/>
          <a:p>
            <a:pPr algn="ctr"/>
            <a:r>
              <a:rPr lang="id-ID" sz="3200" b="1" dirty="0">
                <a:latin typeface="Times New Roman" pitchFamily="18" charset="0"/>
                <a:cs typeface="Times New Roman" pitchFamily="18" charset="0"/>
              </a:rPr>
              <a:t>KESEDIAAN DITEMPATKAN </a:t>
            </a:r>
            <a:r>
              <a:rPr lang="id-ID" sz="3200" b="1" dirty="0" smtClean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id-ID" sz="3200" b="1" dirty="0">
                <a:latin typeface="Times New Roman" pitchFamily="18" charset="0"/>
                <a:cs typeface="Times New Roman" pitchFamily="18" charset="0"/>
              </a:rPr>
              <a:t>DAERAH TERPENCIL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275612"/>
              </p:ext>
            </p:extLst>
          </p:nvPr>
        </p:nvGraphicFramePr>
        <p:xfrm>
          <a:off x="1619130" y="1871060"/>
          <a:ext cx="9633448" cy="2960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97833" y="4831307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n=690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34548" y="5422427"/>
            <a:ext cx="9583410" cy="1005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1800" smtClean="0">
                <a:latin typeface="Times New Roman" pitchFamily="18" charset="0"/>
                <a:cs typeface="Times New Roman" pitchFamily="18" charset="0"/>
              </a:rPr>
              <a:t>Sebanyak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% lulusan Universitas Esa Unggul bersedia untuk di tempatkan di daerah terpencil dan sebanyak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,2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% lulusan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tidak 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bersedia ditempatkan di daerah terpencil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d-ID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833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69772" y="182362"/>
            <a:ext cx="10231395" cy="98436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id-ID" sz="3200" b="1" dirty="0" smtClean="0">
                <a:effectLst/>
                <a:latin typeface="Times New Roman" pitchFamily="18" charset="0"/>
                <a:cs typeface="Times New Roman" pitchFamily="18" charset="0"/>
              </a:rPr>
              <a:t>Waktu Mencari Pekerjaan</a:t>
            </a:r>
            <a:endParaRPr lang="id-ID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91786"/>
              </p:ext>
            </p:extLst>
          </p:nvPr>
        </p:nvGraphicFramePr>
        <p:xfrm>
          <a:off x="1724167" y="1134495"/>
          <a:ext cx="9725167" cy="3437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23580" y="475323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n=667</a:t>
            </a:r>
            <a:endParaRPr lang="en-US" b="1" dirty="0"/>
          </a:p>
        </p:txBody>
      </p:sp>
      <p:sp>
        <p:nvSpPr>
          <p:cNvPr id="11" name="Flowchart: Process 10"/>
          <p:cNvSpPr/>
          <p:nvPr/>
        </p:nvSpPr>
        <p:spPr>
          <a:xfrm>
            <a:off x="8527750" y="1800360"/>
            <a:ext cx="2786108" cy="54085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Median</a:t>
            </a:r>
            <a:r>
              <a:rPr lang="id-ID" sz="14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Sebelum Wisuda: 2 bulan</a:t>
            </a:r>
          </a:p>
          <a:p>
            <a:pPr algn="ctr"/>
            <a:r>
              <a:rPr lang="id-ID" sz="14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Median Sesudah Wisuda : 2 bulan</a:t>
            </a:r>
            <a:endParaRPr lang="id-ID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23580" y="5199933"/>
            <a:ext cx="10643915" cy="128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Sebanyak 3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7,2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% lulusan mencari kerja sebelum wisuda dengan nilai median 2 bulan sebelum wisuda dan lulusan yang mencari kerja sesudah wisuda sebanyak 4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6,9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% dengan nilai median 2 bulan sesudah wisuda. Sedangkan lulusan yang tidak mencari pekerjaan memiliki persentase sebesar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15,9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%.</a:t>
            </a:r>
            <a:endParaRPr lang="id-ID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760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5348" y="383378"/>
            <a:ext cx="7478339" cy="1492132"/>
          </a:xfrm>
        </p:spPr>
        <p:txBody>
          <a:bodyPr>
            <a:normAutofit/>
          </a:bodyPr>
          <a:lstStyle/>
          <a:p>
            <a:pPr algn="ctr"/>
            <a:r>
              <a:rPr lang="id-ID" sz="2800" b="1" dirty="0" smtClean="0">
                <a:effectLst/>
                <a:latin typeface="Times New Roman" pitchFamily="18" charset="0"/>
                <a:cs typeface="Times New Roman" pitchFamily="18" charset="0"/>
              </a:rPr>
              <a:t>Alasan tidak mencari pekerjaan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616673"/>
              </p:ext>
            </p:extLst>
          </p:nvPr>
        </p:nvGraphicFramePr>
        <p:xfrm>
          <a:off x="1685767" y="1330657"/>
          <a:ext cx="9953862" cy="3323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57486" y="4745817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n=105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57486" y="5115149"/>
            <a:ext cx="10461224" cy="99842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Alasan yang</a:t>
            </a:r>
            <a:r>
              <a:rPr kumimoji="0" lang="id-ID" sz="1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memiliki nilai tertinggi adalah “saya sudah memperoleh pekerjaan sebelum lulus” dengan nilai persentase sebesar 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61,9</a:t>
            </a:r>
            <a:r>
              <a:rPr kumimoji="0" lang="id-ID" sz="1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% dan alasan terkecil berada pada pilihan “saya memulai bisnis sendiri” dengan nilai persentase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8,6</a:t>
            </a:r>
            <a:r>
              <a:rPr kumimoji="0" lang="id-ID" sz="1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%.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8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878" y="-77681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id-ID" sz="3200" b="1" dirty="0">
                <a:latin typeface="Times New Roman" pitchFamily="18" charset="0"/>
                <a:cs typeface="Times New Roman" pitchFamily="18" charset="0"/>
              </a:rPr>
              <a:t>Cara Mencari Pekerjaan</a:t>
            </a:r>
            <a:endParaRPr lang="en-US" sz="32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550066"/>
              </p:ext>
            </p:extLst>
          </p:nvPr>
        </p:nvGraphicFramePr>
        <p:xfrm>
          <a:off x="370703" y="1064525"/>
          <a:ext cx="11351739" cy="3916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250950" y="5014742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n=560</a:t>
            </a:r>
            <a:endParaRPr lang="en-US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250950" y="5377572"/>
            <a:ext cx="10295056" cy="136442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1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Sebanyak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75,4</a:t>
            </a:r>
            <a:r>
              <a:rPr kumimoji="0" lang="id-ID" sz="1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% lulusan memperoleh pekerjaan dengan mencari info lowongan pekerjaan lewat internet dan sebanyak 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id-ID" sz="1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% lulusan memperoleh pekerjaan melalui informasi yang didapat dari pusat karir Universitas. Menghubungi Kemenkertrans memiliki presentase terkecil dengan nilai persentase 2%.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67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9058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PENDAHULUAN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8549"/>
            <a:ext cx="10515600" cy="464841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Biro 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Konseling </a:t>
            </a: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dan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Alumni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BKAL)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melaksanakan Tracer Study Universitas Esa Unggul (TS-UEU) sejak tahun 2006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(lulusan tahun 2004) masih secara manual (melalui telepon).</a:t>
            </a:r>
            <a:endParaRPr lang="id-ID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id-ID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TS-UEU dilakukan untuk mendapatkan informasi mengenai:</a:t>
            </a:r>
          </a:p>
          <a:p>
            <a:pPr lvl="1" algn="just">
              <a:buFont typeface="Wingdings" pitchFamily="2" charset="2"/>
              <a:buChar char="q"/>
            </a:pP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Transisi dari pendidikan tinggi ke dunia kerja</a:t>
            </a:r>
          </a:p>
          <a:p>
            <a:pPr lvl="1" algn="just">
              <a:buFont typeface="Wingdings" pitchFamily="2" charset="2"/>
              <a:buChar char="q"/>
            </a:pP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Kepuasan lulusan terhadap institusi perguruan tinggi</a:t>
            </a:r>
          </a:p>
          <a:p>
            <a:pPr lvl="1" algn="just">
              <a:buFont typeface="Wingdings" pitchFamily="2" charset="2"/>
              <a:buChar char="q"/>
            </a:pP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Dokumen pendukung re-akreditasi Fakultas dan Universitas</a:t>
            </a:r>
          </a:p>
          <a:p>
            <a:pPr lvl="1" algn="just">
              <a:buFont typeface="Wingdings" pitchFamily="2" charset="2"/>
              <a:buChar char="q"/>
            </a:pP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Relevansi pendidikan tinggi dan perolehan kompetensi</a:t>
            </a:r>
          </a:p>
          <a:p>
            <a:pPr algn="just">
              <a:buNone/>
            </a:pPr>
            <a:endParaRPr lang="id-ID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Sejak tahun 2015 (lulusan </a:t>
            </a: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tahun 2013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, TS-UEU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sudah </a:t>
            </a: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dilakukan secara online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id-ID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endParaRPr lang="id-ID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-UEU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69911" y="126938"/>
            <a:ext cx="2951884" cy="80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12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55879" y="563379"/>
            <a:ext cx="864396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800" b="1" dirty="0" smtClean="0">
                <a:latin typeface="Times New Roman" pitchFamily="18" charset="0"/>
                <a:cs typeface="Times New Roman" pitchFamily="18" charset="0"/>
              </a:rPr>
              <a:t>JUMLAH PERUSAHAAN YANG DILAMAR, YANG MERESPON DAN YANG MENGUNDANG WAWANCARA</a:t>
            </a:r>
            <a:endParaRPr lang="id-ID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46121057"/>
              </p:ext>
            </p:extLst>
          </p:nvPr>
        </p:nvGraphicFramePr>
        <p:xfrm>
          <a:off x="1650803" y="1616036"/>
          <a:ext cx="9049042" cy="341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8633" y="50049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n=413</a:t>
            </a:r>
            <a:endParaRPr lang="en-US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8633" y="5374300"/>
            <a:ext cx="10918458" cy="121444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defTabSz="9144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id-ID" baseline="0" dirty="0" smtClean="0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diagram ini dapat dilihat bahwa nilai median dari perusahaan yang dilamar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dan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perusahaan yang merespon lamaran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adalah 5, sedangkan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perusahaan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yang mengundang wawancara memiliki nilai median 4.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576397"/>
              </p:ext>
            </p:extLst>
          </p:nvPr>
        </p:nvGraphicFramePr>
        <p:xfrm>
          <a:off x="1119116" y="1406438"/>
          <a:ext cx="9752366" cy="337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427568" y="369551"/>
            <a:ext cx="8034486" cy="791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3200" b="1" dirty="0" smtClean="0">
                <a:latin typeface="Times New Roman" pitchFamily="18" charset="0"/>
                <a:cs typeface="Times New Roman" pitchFamily="18" charset="0"/>
              </a:rPr>
              <a:t>DURASI MEMPEROLEH PEKERJAAN (SEBELUM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WISUDA</a:t>
            </a:r>
            <a:r>
              <a:rPr lang="id-ID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d-ID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6287" y="4612943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n=142</a:t>
            </a:r>
            <a:endParaRPr lang="en-US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96287" y="5006888"/>
            <a:ext cx="10475946" cy="142876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id-ID" baseline="0" dirty="0" smtClean="0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diagram ini dapat dilihat bahwa lulusan Universitas Esa Unggul memiliki waktu untuk memperoleh pekerjaan yang cukup cepat yaitu 1 bulan sebelum wisuda.  Untuk lulusan Fakultas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Desain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dan Industri Kreatif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memiliki waktu untuk memperoleh pekerjaan yang lebih cepat yaitu 6 bulan sebelum wisuda.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521356" y="2143289"/>
            <a:ext cx="795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Bulan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50192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890500"/>
              </p:ext>
            </p:extLst>
          </p:nvPr>
        </p:nvGraphicFramePr>
        <p:xfrm>
          <a:off x="1538568" y="1406438"/>
          <a:ext cx="9332914" cy="3206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427568" y="369551"/>
            <a:ext cx="8141578" cy="709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3200" b="1" dirty="0" smtClean="0">
                <a:latin typeface="Times New Roman" pitchFamily="18" charset="0"/>
                <a:cs typeface="Times New Roman" pitchFamily="18" charset="0"/>
              </a:rPr>
              <a:t>DURASI MEMPEROLEH PEKERJAAN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(SESUDAH WISUDA)</a:t>
            </a:r>
            <a:endParaRPr lang="id-ID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6287" y="4637556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n=346</a:t>
            </a:r>
            <a:endParaRPr lang="en-US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96287" y="5006888"/>
            <a:ext cx="10475946" cy="142876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id-ID" baseline="0" dirty="0" smtClean="0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diagram ini dapat dilihat bahwa lulusan Universitas Esa Unggul memiliki waktu untuk memperoleh pekerjaan yang cukup cepat yaitu 2 bulan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sesudah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wisuda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Untuk lulusan Fakultas Teknik, Fakultas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Ilmu Komputer, Fakultas Psikologi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dan Fakultas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Desain dan Industri Kreatif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memiliki waktu untuk memperoleh pekerjaan yang lebih lama yaitu 3 bulan.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956197" y="2129642"/>
            <a:ext cx="795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Bulan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52481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957" y="191316"/>
            <a:ext cx="9020432" cy="1060835"/>
          </a:xfrm>
        </p:spPr>
        <p:txBody>
          <a:bodyPr>
            <a:normAutofit/>
          </a:bodyPr>
          <a:lstStyle/>
          <a:p>
            <a:pPr algn="ctr"/>
            <a:r>
              <a:rPr lang="id-ID" sz="4000" b="1" dirty="0">
                <a:latin typeface="Times New Roman" pitchFamily="18" charset="0"/>
                <a:cs typeface="Times New Roman" pitchFamily="18" charset="0"/>
              </a:rPr>
              <a:t>Status Bekerja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616950"/>
              </p:ext>
            </p:extLst>
          </p:nvPr>
        </p:nvGraphicFramePr>
        <p:xfrm>
          <a:off x="1268627" y="1199295"/>
          <a:ext cx="9663230" cy="3616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01003" y="501895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n=611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01003" y="5388291"/>
            <a:ext cx="9996986" cy="128546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id-ID" baseline="0" dirty="0" smtClean="0"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baseline="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7,7</a:t>
            </a:r>
            <a:r>
              <a:rPr lang="id-ID" baseline="0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lulusan Universitas Esa Unggul sudah memperoleh pekerjaan dan lulusan yang tidak bekerja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sekitar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22,3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075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328" y="400357"/>
            <a:ext cx="8686800" cy="714380"/>
          </a:xfrm>
        </p:spPr>
        <p:txBody>
          <a:bodyPr>
            <a:normAutofit/>
          </a:bodyPr>
          <a:lstStyle/>
          <a:p>
            <a:pPr algn="ctr"/>
            <a:r>
              <a:rPr lang="id-ID" sz="3200" b="1" dirty="0">
                <a:latin typeface="Times New Roman" pitchFamily="18" charset="0"/>
                <a:cs typeface="Times New Roman" pitchFamily="18" charset="0"/>
              </a:rPr>
              <a:t>SITUASI SAAT INI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4438" y="4930599"/>
            <a:ext cx="977497" cy="2413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600" b="1" dirty="0"/>
              <a:t>n = 689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46156" y="5452064"/>
            <a:ext cx="8358233" cy="125353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just" defTabSz="9144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Berdasarkan diagram ini sebagian besar situasi lulusan Universitas Esa Unggul saat ini sudah bekerja baik bekerja full 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maupun </a:t>
            </a: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part time. Dan lulusan yang tidak bekerja dikarenakan 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lanjut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kan pendidikan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4,5% serta tidak bekerja dikarenakan alasan lain sebesar 11,2%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lihat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slide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berikutnya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id-ID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510160"/>
              </p:ext>
            </p:extLst>
          </p:nvPr>
        </p:nvGraphicFramePr>
        <p:xfrm>
          <a:off x="625526" y="852284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593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365062"/>
            <a:ext cx="8686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id-ID" sz="3200" b="1" dirty="0">
                <a:latin typeface="Times New Roman" pitchFamily="18" charset="0"/>
                <a:cs typeface="Times New Roman" pitchFamily="18" charset="0"/>
              </a:rPr>
              <a:t>Keaktifan Mencari Pekerjaan</a:t>
            </a:r>
            <a:br>
              <a:rPr lang="id-ID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id-ID" sz="3200" b="1" dirty="0">
                <a:latin typeface="Times New Roman" pitchFamily="18" charset="0"/>
                <a:cs typeface="Times New Roman" pitchFamily="18" charset="0"/>
              </a:rPr>
              <a:t>BAGI LULUSAN YANG TIDAK BEKERJA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75520" y="5585113"/>
            <a:ext cx="8686800" cy="87335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Berdasarkan diagram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diatas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sebanyak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60,8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% lulusan UEU tidak aktif mencari pekerjaan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sedangkan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persentase terendah yaitu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5,8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lulusan menjawab akan memulai bekerja dalam 2 minggu kedepan.</a:t>
            </a:r>
            <a:endParaRPr lang="id-ID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8264" y="5163301"/>
            <a:ext cx="857256" cy="28575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400" b="1" dirty="0"/>
              <a:t>n = </a:t>
            </a:r>
            <a:r>
              <a:rPr lang="en-US" sz="1400" b="1" dirty="0" smtClean="0"/>
              <a:t>602</a:t>
            </a:r>
            <a:endParaRPr lang="id-ID" sz="1200" b="1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242840"/>
              </p:ext>
            </p:extLst>
          </p:nvPr>
        </p:nvGraphicFramePr>
        <p:xfrm>
          <a:off x="918264" y="123377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848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90123"/>
            <a:ext cx="8240162" cy="769544"/>
          </a:xfrm>
        </p:spPr>
        <p:txBody>
          <a:bodyPr>
            <a:noAutofit/>
          </a:bodyPr>
          <a:lstStyle/>
          <a:p>
            <a:pPr algn="ctr"/>
            <a:r>
              <a:rPr lang="id-ID" b="1" dirty="0" smtClean="0">
                <a:effectLst/>
                <a:latin typeface="Times New Roman" pitchFamily="18" charset="0"/>
                <a:cs typeface="Times New Roman" pitchFamily="18" charset="0"/>
              </a:rPr>
              <a:t>Jenis PERUSAHAAN TEMPAT LULUSAN BEKERJA</a:t>
            </a:r>
            <a:endParaRPr lang="id-ID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1874067" y="5459241"/>
            <a:ext cx="9071573" cy="13308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Berdasarkan diagram diatas ini, sebagian besar lulusan bekerja di perusahaan swasta nasional 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sebesar </a:t>
            </a: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58%. Dan terdapat 13% lulusan yang bekerja di instansi pemerintah &amp; 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berwiraswasta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wirausaha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lulusan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bekerja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di perusahaan swasta multinasional/asing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lulusan </a:t>
            </a: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yang bekerja pada organisasi 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non-profit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sebesar 2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d-ID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0819" y="5104731"/>
            <a:ext cx="857256" cy="28575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400" b="1" dirty="0"/>
              <a:t>n = 449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140954189"/>
              </p:ext>
            </p:extLst>
          </p:nvPr>
        </p:nvGraphicFramePr>
        <p:xfrm>
          <a:off x="1448553" y="1104523"/>
          <a:ext cx="9578567" cy="4121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028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302" y="238545"/>
            <a:ext cx="7508211" cy="714380"/>
          </a:xfrm>
        </p:spPr>
        <p:txBody>
          <a:bodyPr>
            <a:normAutofit/>
          </a:bodyPr>
          <a:lstStyle/>
          <a:p>
            <a:pPr algn="ctr"/>
            <a:r>
              <a:rPr lang="id-ID" sz="3200" b="1" dirty="0">
                <a:latin typeface="Times New Roman" pitchFamily="18" charset="0"/>
                <a:cs typeface="Times New Roman" pitchFamily="18" charset="0"/>
              </a:rPr>
              <a:t>PENDAPATAN LULUSAN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1412342" y="5346081"/>
            <a:ext cx="9949758" cy="119957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tabLst>
                <a:tab pos="6100763" algn="l"/>
              </a:tabLst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Nilai median pendapatan lulusan UEU sebesar Rp. 4.000.000,- . Fakultas yang lulusannya memiliki nilai median dengan pendapatan terbesar untuk lulusan S1 adalah Fakultas Ilmu Komunikasi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Program S2 (Pascasarjana) memiliki nilai median pendapatan tertinggi yaitu Rp. 6.500.000,-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median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pendapatan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terendah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3.000.000,-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Fisio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FT.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95604" y="4505832"/>
            <a:ext cx="857256" cy="28345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400" b="1" dirty="0"/>
              <a:t>n = 450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249394076"/>
              </p:ext>
            </p:extLst>
          </p:nvPr>
        </p:nvGraphicFramePr>
        <p:xfrm>
          <a:off x="878187" y="1023119"/>
          <a:ext cx="10764570" cy="3911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479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053" y="372928"/>
            <a:ext cx="9399479" cy="668221"/>
          </a:xfrm>
        </p:spPr>
        <p:txBody>
          <a:bodyPr>
            <a:noAutofit/>
          </a:bodyPr>
          <a:lstStyle/>
          <a:p>
            <a:pPr algn="ctr"/>
            <a:r>
              <a:rPr lang="id-ID" sz="3600" b="1" dirty="0" smtClean="0">
                <a:effectLst/>
                <a:latin typeface="Times New Roman" pitchFamily="18" charset="0"/>
                <a:cs typeface="Times New Roman" pitchFamily="18" charset="0"/>
              </a:rPr>
              <a:t>Keeratan pekerjaan dengan program studi</a:t>
            </a:r>
            <a:endParaRPr lang="id-ID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1528054" y="5667115"/>
            <a:ext cx="9652976" cy="1000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1800" dirty="0">
                <a:latin typeface="Times New Roman" pitchFamily="18" charset="0"/>
                <a:cs typeface="Times New Roman" pitchFamily="18" charset="0"/>
              </a:rPr>
              <a:t>Pada diagram ini menjelaskan tingkat keeratan antara pendidikan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di program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studi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dengan pekerjaan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s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eb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esar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2,6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lulusan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menjawab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erat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Dan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sebanyak 1,9% lulusan memilih jawaban “kurang erat”.</a:t>
            </a:r>
            <a:endParaRPr lang="id-ID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68315" y="5529801"/>
            <a:ext cx="803353" cy="3571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n</a:t>
            </a:r>
            <a:r>
              <a:rPr lang="id-ID" sz="1400" b="1" dirty="0" smtClean="0">
                <a:solidFill>
                  <a:schemeClr val="bg1"/>
                </a:solidFill>
                <a:cs typeface="Arial" pitchFamily="34" charset="0"/>
              </a:rPr>
              <a:t>=432</a:t>
            </a:r>
            <a:endParaRPr lang="id-ID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513736"/>
              </p:ext>
            </p:extLst>
          </p:nvPr>
        </p:nvGraphicFramePr>
        <p:xfrm>
          <a:off x="969992" y="1178463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917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168" y="160345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id-ID" sz="4400" b="1" dirty="0" smtClean="0">
                <a:effectLst/>
                <a:latin typeface="Times New Roman" pitchFamily="18" charset="0"/>
                <a:cs typeface="Times New Roman" pitchFamily="18" charset="0"/>
              </a:rPr>
              <a:t>Keselarasan vertikal</a:t>
            </a:r>
            <a:endParaRPr lang="id-ID" sz="4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1648349" y="5314383"/>
            <a:ext cx="9496467" cy="13127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1800" dirty="0">
                <a:latin typeface="Times New Roman" pitchFamily="18" charset="0"/>
                <a:cs typeface="Times New Roman" pitchFamily="18" charset="0"/>
              </a:rPr>
              <a:t>Pada diagram ini menjelaskan tingkat pendidikan yang paling sesuai untuk pekerjaan yang diperoleh lulusan. Sebanyak 72% pekerjaan yang diperoleh lulusan sudah sesuai dengan tingkat pendidikan lulusan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8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pekerjaan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diperoleh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lulusan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perlu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id-ID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68192" y="3211532"/>
            <a:ext cx="880157" cy="3604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ts val="1000"/>
              </a:spcAft>
            </a:pPr>
            <a:r>
              <a:rPr lang="id-ID" sz="1400" b="1" dirty="0">
                <a:solidFill>
                  <a:schemeClr val="bg1"/>
                </a:solidFill>
                <a:cs typeface="Arial" pitchFamily="34" charset="0"/>
              </a:rPr>
              <a:t>n=411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582612830"/>
              </p:ext>
            </p:extLst>
          </p:nvPr>
        </p:nvGraphicFramePr>
        <p:xfrm>
          <a:off x="1756373" y="1073245"/>
          <a:ext cx="9252640" cy="3996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73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421" y="269874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PENDAHULUAN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4579" y="2549738"/>
            <a:ext cx="9905999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Survey dilakukan 2 tahun setelah lulus</a:t>
            </a:r>
          </a:p>
          <a:p>
            <a:pPr marL="533400" indent="-177800">
              <a:buFont typeface="Wingdings" pitchFamily="2" charset="2"/>
              <a:buChar char="§"/>
            </a:pP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Di fokuskan pada rekam jejak alumni, informasi karir/pekerjaan lulusan dan digunakan pula untuk evaluasi dalam hal pembelajaran di Fakultas dan Universitas 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516062" y="2755325"/>
            <a:ext cx="2044271" cy="1688008"/>
          </a:xfrm>
          <a:prstGeom prst="round1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 di UEU (secara online)</a:t>
            </a:r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9917" y="2828385"/>
            <a:ext cx="1265501" cy="1688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Kohort</a:t>
            </a:r>
          </a:p>
          <a:p>
            <a:pPr algn="ctr"/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73012" y="2821262"/>
            <a:ext cx="1265501" cy="1688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Kohort</a:t>
            </a:r>
          </a:p>
          <a:p>
            <a:pPr algn="ctr"/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2400682" y="1574461"/>
            <a:ext cx="2238963" cy="1125339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Tahun  (2013)</a:t>
            </a:r>
            <a:endParaRPr lang="id-ID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7731366" y="1592766"/>
            <a:ext cx="2238963" cy="1125339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Tahun  (2016)</a:t>
            </a:r>
            <a:endParaRPr lang="id-ID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4188680" y="1592766"/>
            <a:ext cx="2238963" cy="1125339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Tahun  (2014)</a:t>
            </a:r>
            <a:endParaRPr lang="id-ID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33922" y="2821262"/>
            <a:ext cx="1265501" cy="1688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Kohort</a:t>
            </a:r>
          </a:p>
          <a:p>
            <a:pPr algn="ctr"/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5960023" y="1594967"/>
            <a:ext cx="2238963" cy="1125339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Tahun  (2015)</a:t>
            </a:r>
            <a:endParaRPr lang="id-ID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56221" y="2821262"/>
            <a:ext cx="1265501" cy="1688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Kohort</a:t>
            </a:r>
          </a:p>
          <a:p>
            <a:pPr algn="ctr"/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9519774" y="1592766"/>
            <a:ext cx="2238963" cy="1125339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Tahun  (201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id-ID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d-ID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25077" y="2828385"/>
            <a:ext cx="1265501" cy="1688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Kohort</a:t>
            </a:r>
          </a:p>
          <a:p>
            <a:pPr algn="ctr"/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LOGO-UEU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07760" y="192123"/>
            <a:ext cx="2951884" cy="80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352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8208" y="187640"/>
            <a:ext cx="9078378" cy="838200"/>
          </a:xfrm>
        </p:spPr>
        <p:txBody>
          <a:bodyPr>
            <a:noAutofit/>
          </a:bodyPr>
          <a:lstStyle/>
          <a:p>
            <a:pPr algn="ctr"/>
            <a:r>
              <a:rPr lang="id-ID" sz="3200" b="1" dirty="0" smtClean="0">
                <a:effectLst/>
                <a:latin typeface="Times New Roman" pitchFamily="18" charset="0"/>
                <a:cs typeface="Times New Roman" pitchFamily="18" charset="0"/>
              </a:rPr>
              <a:t>Kompetensi yang dikuasai</a:t>
            </a:r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 LULUSAN </a:t>
            </a:r>
            <a:endParaRPr lang="id-ID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231271" y="5345454"/>
            <a:ext cx="10167041" cy="135411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d-ID" sz="1800" dirty="0">
                <a:latin typeface="Times New Roman" pitchFamily="18" charset="0"/>
                <a:cs typeface="Times New Roman" pitchFamily="18" charset="0"/>
              </a:rPr>
              <a:t>Rata-rata penguasaan kompetensi lulusan Universitas Esa Unggul terdapat pada kisaran 3,5 – 3,9 yang masuk dalam kategori “cukup tinggi”. kompetensi yang memiliki rata-rata tertinggi adalah kompetensi bekerja dalam tim, komunikasi, loyalitas &amp; 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integritas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800" dirty="0">
                <a:latin typeface="Times New Roman" pitchFamily="18" charset="0"/>
                <a:cs typeface="Times New Roman" pitchFamily="18" charset="0"/>
              </a:rPr>
              <a:t>penggunaan komputer dengan nilai 3,9.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kompetensi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inggris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rata-rata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terendah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3,</a:t>
            </a:r>
            <a:r>
              <a:rPr lang="id-ID" sz="1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id-ID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46506" y="2899895"/>
            <a:ext cx="714380" cy="2857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ts val="10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n=573</a:t>
            </a:r>
            <a:endParaRPr lang="id-ID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68950407"/>
              </p:ext>
            </p:extLst>
          </p:nvPr>
        </p:nvGraphicFramePr>
        <p:xfrm>
          <a:off x="1460886" y="1025840"/>
          <a:ext cx="9901214" cy="426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009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472" y="177922"/>
            <a:ext cx="8686800" cy="555409"/>
          </a:xfrm>
        </p:spPr>
        <p:txBody>
          <a:bodyPr>
            <a:noAutofit/>
          </a:bodyPr>
          <a:lstStyle/>
          <a:p>
            <a:pPr algn="ctr"/>
            <a:r>
              <a:rPr lang="id-ID" sz="3200" b="1" dirty="0" smtClean="0">
                <a:effectLst/>
                <a:latin typeface="Times New Roman" pitchFamily="18" charset="0"/>
                <a:cs typeface="Times New Roman" pitchFamily="18" charset="0"/>
              </a:rPr>
              <a:t>Kontribusi perguruan tinggi terhadap kompetensi</a:t>
            </a:r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itchFamily="18" charset="0"/>
                <a:cs typeface="Times New Roman" pitchFamily="18" charset="0"/>
              </a:rPr>
              <a:t>LULUSaN</a:t>
            </a:r>
            <a:endParaRPr lang="id-ID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66662" y="5278170"/>
            <a:ext cx="9985972" cy="148476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d-ID" sz="1800" dirty="0">
                <a:latin typeface="Times New Roman" pitchFamily="18" charset="0"/>
                <a:cs typeface="Times New Roman" pitchFamily="18" charset="0"/>
              </a:rPr>
              <a:t>Rata-rata kontribusi 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EU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800" dirty="0">
                <a:latin typeface="Times New Roman" pitchFamily="18" charset="0"/>
                <a:cs typeface="Times New Roman" pitchFamily="18" charset="0"/>
              </a:rPr>
              <a:t>terhadap penguasaan kompetensi lulusan terdapat pada kisaran 3,5 – 3,8 yang masuk dalam kategori “cukup tinggi”. 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ntribusi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Universitas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800" dirty="0">
                <a:latin typeface="Times New Roman" pitchFamily="18" charset="0"/>
                <a:cs typeface="Times New Roman" pitchFamily="18" charset="0"/>
              </a:rPr>
              <a:t>yang memiliki rata-rata tertinggi 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 loyalitas </a:t>
            </a:r>
            <a:r>
              <a:rPr lang="id-ID" sz="1800" dirty="0">
                <a:latin typeface="Times New Roman" pitchFamily="18" charset="0"/>
                <a:cs typeface="Times New Roman" pitchFamily="18" charset="0"/>
              </a:rPr>
              <a:t>&amp; integritas, manajemen waktu, bekerja dalam 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800" dirty="0">
                <a:latin typeface="Times New Roman" pitchFamily="18" charset="0"/>
                <a:cs typeface="Times New Roman" pitchFamily="18" charset="0"/>
              </a:rPr>
              <a:t>komunikasi dengan nilai 3,8.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kontribusi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Universitas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inggris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terendah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3,</a:t>
            </a:r>
            <a:r>
              <a:rPr lang="id-ID" sz="1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id-ID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73666" y="2842690"/>
            <a:ext cx="907035" cy="2385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ts val="1000"/>
              </a:spcAft>
            </a:pPr>
            <a:r>
              <a:rPr lang="id-ID" sz="1600" b="1" dirty="0">
                <a:solidFill>
                  <a:schemeClr val="bg1"/>
                </a:solidFill>
                <a:cs typeface="Arial" pitchFamily="34" charset="0"/>
              </a:rPr>
              <a:t>n=438</a:t>
            </a:r>
            <a:endParaRPr lang="id-ID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110040332"/>
              </p:ext>
            </p:extLst>
          </p:nvPr>
        </p:nvGraphicFramePr>
        <p:xfrm>
          <a:off x="1638679" y="950614"/>
          <a:ext cx="9469923" cy="4144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86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9534" y="337767"/>
            <a:ext cx="7870012" cy="838200"/>
          </a:xfrm>
        </p:spPr>
        <p:txBody>
          <a:bodyPr>
            <a:noAutofit/>
          </a:bodyPr>
          <a:lstStyle/>
          <a:p>
            <a:pPr algn="ctr"/>
            <a:r>
              <a:rPr lang="id-ID" sz="3600" b="1" dirty="0" smtClean="0">
                <a:effectLst/>
                <a:latin typeface="Times New Roman" pitchFamily="18" charset="0"/>
                <a:cs typeface="Times New Roman" pitchFamily="18" charset="0"/>
              </a:rPr>
              <a:t>Kepuasan lulusan</a:t>
            </a:r>
            <a:endParaRPr lang="id-ID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683945" y="5237175"/>
            <a:ext cx="9533299" cy="10097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1800" dirty="0">
                <a:latin typeface="Times New Roman" pitchFamily="18" charset="0"/>
                <a:cs typeface="Times New Roman" pitchFamily="18" charset="0"/>
              </a:rPr>
              <a:t>Berdasarkan 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diagram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lulusan 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EU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tingkat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kepuasaan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Fakultas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81%,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menjawab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puas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19%.</a:t>
            </a:r>
            <a:endParaRPr lang="id-ID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82872" y="4724671"/>
            <a:ext cx="764787" cy="2765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ts val="1000"/>
              </a:spcAft>
            </a:pPr>
            <a:r>
              <a:rPr lang="id-ID" sz="1400" b="1" dirty="0">
                <a:solidFill>
                  <a:schemeClr val="bg1"/>
                </a:solidFill>
                <a:cs typeface="Arial" pitchFamily="34" charset="0"/>
              </a:rPr>
              <a:t>n=567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139715502"/>
              </p:ext>
            </p:extLst>
          </p:nvPr>
        </p:nvGraphicFramePr>
        <p:xfrm>
          <a:off x="2565266" y="1725849"/>
          <a:ext cx="7272808" cy="296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839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715" y="107092"/>
            <a:ext cx="8921578" cy="650789"/>
          </a:xfrm>
        </p:spPr>
        <p:txBody>
          <a:bodyPr>
            <a:normAutofit/>
          </a:bodyPr>
          <a:lstStyle/>
          <a:p>
            <a:pPr algn="ctr"/>
            <a:r>
              <a:rPr lang="id-ID" sz="3467" dirty="0" smtClean="0"/>
              <a:t>ALASAN</a:t>
            </a:r>
            <a:r>
              <a:rPr lang="en-US" sz="3467" dirty="0" smtClean="0"/>
              <a:t> LULUSAN</a:t>
            </a:r>
            <a:r>
              <a:rPr lang="id-ID" sz="3467" dirty="0" smtClean="0"/>
              <a:t> </a:t>
            </a:r>
            <a:r>
              <a:rPr lang="id-ID" sz="3467" dirty="0"/>
              <a:t>TIDAK </a:t>
            </a:r>
            <a:r>
              <a:rPr lang="id-ID" sz="3467" dirty="0" smtClean="0"/>
              <a:t>PUA</a:t>
            </a:r>
            <a:r>
              <a:rPr lang="en-US" sz="3467" dirty="0" smtClean="0"/>
              <a:t>S</a:t>
            </a:r>
            <a:endParaRPr lang="id-ID" sz="3467" dirty="0"/>
          </a:p>
        </p:txBody>
      </p:sp>
      <p:sp>
        <p:nvSpPr>
          <p:cNvPr id="6" name="TextBox 5"/>
          <p:cNvSpPr txBox="1"/>
          <p:nvPr/>
        </p:nvSpPr>
        <p:spPr>
          <a:xfrm>
            <a:off x="1020656" y="5489284"/>
            <a:ext cx="1056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/>
              <a:t>n = 122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7434" y="5827838"/>
            <a:ext cx="10177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Sebanyak 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7,2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lulusan merasa tidak puas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alasan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bukan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fakultas </a:t>
            </a: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terbaik 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untu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bidang/program studi yang 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diminati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”, 14,8%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lulusan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beralasan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bidang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/program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studi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minatnya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14,8%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memilih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alasan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lainnya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 persentase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terendah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0,8%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 alasan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materi kuliah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membosankan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materi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kuliah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terlalu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sulit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id-ID" sz="16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368644"/>
              </p:ext>
            </p:extLst>
          </p:nvPr>
        </p:nvGraphicFramePr>
        <p:xfrm>
          <a:off x="782595" y="978335"/>
          <a:ext cx="10626810" cy="451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6794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6954" y="2333767"/>
            <a:ext cx="9312323" cy="2500029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Bernard MT Condensed" panose="02050806060905020404" pitchFamily="18" charset="0"/>
              </a:rPr>
              <a:t>HASIL TS-UEU 2017 UNTUK pengguna LULUSAN TAHUN 2015</a:t>
            </a:r>
            <a:endParaRPr lang="en-US" sz="66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3919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678" y="0"/>
            <a:ext cx="10940322" cy="149213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Rata-rata kompetensi lulusan menurut pengguna alumni</a:t>
            </a:r>
            <a:endParaRPr lang="en-US" sz="28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5556112"/>
              </p:ext>
            </p:extLst>
          </p:nvPr>
        </p:nvGraphicFramePr>
        <p:xfrm>
          <a:off x="1251678" y="1241946"/>
          <a:ext cx="9639641" cy="416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0720288" y="2919489"/>
            <a:ext cx="764787" cy="2765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ts val="1000"/>
              </a:spcAft>
            </a:pPr>
            <a:r>
              <a:rPr lang="id-ID" sz="1400" b="1" dirty="0" smtClean="0">
                <a:solidFill>
                  <a:schemeClr val="bg1"/>
                </a:solidFill>
                <a:cs typeface="Arial" pitchFamily="34" charset="0"/>
              </a:rPr>
              <a:t>n=</a:t>
            </a:r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30</a:t>
            </a:r>
            <a:endParaRPr lang="id-ID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348966" y="5513695"/>
            <a:ext cx="9904491" cy="1240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Berdasarkan diagram berikut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ini dapat dilihat bahwa rata-rata kompetensi lulusan UEU berada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kisaran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3 - 3,3 yang masuk dalam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kategori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”. Kompetensi yang memiliki rata-rata tertinggi adalah kompetensi “inisiatif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bekerja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“penyesuaian terhadap lingkungan kerja”. Untuk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kompetensi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inggris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kepercayaan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diri”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tingkat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kehadiran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terendah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3.</a:t>
            </a:r>
            <a:endParaRPr lang="id-ID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0824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872" y="18456"/>
            <a:ext cx="10178322" cy="14921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Rata-rata kemampuan kerja lulusan </a:t>
            </a:r>
            <a:r>
              <a:rPr lang="en-US" sz="4000" dirty="0" err="1" smtClean="0"/>
              <a:t>ueu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727422"/>
              </p:ext>
            </p:extLst>
          </p:nvPr>
        </p:nvGraphicFramePr>
        <p:xfrm>
          <a:off x="920261" y="1149790"/>
          <a:ext cx="10523387" cy="3954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911207" y="5458317"/>
            <a:ext cx="10380086" cy="784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d-ID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Berdasarkan diagram berikut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dapat dilihat bahwa rata-rata kemampuan kerja  UEU berada dalam kisaran 3 – 3,1 yang masuk dalam kategori “baik”. Kemampuan kerja dibandingkan lulusan perguruan tinggi lainnya memiliki rata-rata tertinggi dengan nilai 3,1 sedangkan untuk kemampuan alumni UEU dalam menyelesaikan masalah, penguasaan masalah yang dihadapi dalam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bekerja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penguasaan teori alumni UEU memiliki nilai rata-rata yang sama yaitu 3.</a:t>
            </a:r>
            <a:endParaRPr lang="id-ID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85588" y="5201141"/>
            <a:ext cx="764787" cy="2571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ts val="1000"/>
              </a:spcAft>
            </a:pPr>
            <a:r>
              <a:rPr lang="id-ID" sz="1400" b="1" dirty="0" smtClean="0">
                <a:solidFill>
                  <a:schemeClr val="bg1"/>
                </a:solidFill>
                <a:cs typeface="Arial" pitchFamily="34" charset="0"/>
              </a:rPr>
              <a:t>n=</a:t>
            </a:r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30</a:t>
            </a:r>
            <a:endParaRPr lang="id-ID" sz="14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3174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5" y="0"/>
            <a:ext cx="9905998" cy="1478570"/>
          </a:xfrm>
        </p:spPr>
        <p:txBody>
          <a:bodyPr/>
          <a:lstStyle/>
          <a:p>
            <a:pPr algn="ctr"/>
            <a:r>
              <a:rPr lang="en-US" dirty="0" smtClean="0"/>
              <a:t>Posisi tertinggi lulusan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229869"/>
              </p:ext>
            </p:extLst>
          </p:nvPr>
        </p:nvGraphicFramePr>
        <p:xfrm>
          <a:off x="1141413" y="1214651"/>
          <a:ext cx="9906000" cy="3812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12116" y="5257585"/>
            <a:ext cx="764787" cy="2765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ts val="1000"/>
              </a:spcAft>
            </a:pPr>
            <a:r>
              <a:rPr lang="id-ID" sz="1400" b="1" dirty="0" smtClean="0">
                <a:solidFill>
                  <a:schemeClr val="bg1"/>
                </a:solidFill>
                <a:cs typeface="Arial" pitchFamily="34" charset="0"/>
              </a:rPr>
              <a:t>n=</a:t>
            </a:r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30</a:t>
            </a:r>
            <a:endParaRPr lang="id-ID" sz="1400" b="1" dirty="0"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92072" y="5767101"/>
            <a:ext cx="10017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Posisi tertinggi lulusan UEU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sebagai Staff/Anggota sebesar 70% dan posisi terendah sebagai Direktur/CEO/Komisaris sebesar 2%.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257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392195"/>
            <a:ext cx="9543064" cy="43990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Thank You </a:t>
            </a:r>
          </a:p>
          <a:p>
            <a:pPr marL="0" indent="0" algn="ctr">
              <a:buNone/>
            </a:pPr>
            <a:r>
              <a:rPr lang="en-US" sz="7200" dirty="0" smtClean="0"/>
              <a:t>For Your Attention </a:t>
            </a:r>
            <a:r>
              <a:rPr lang="en-US" sz="7200" dirty="0" smtClean="0">
                <a:sym typeface="Wingdings" panose="05000000000000000000" pitchFamily="2" charset="2"/>
              </a:rPr>
              <a:t>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224246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311"/>
            <a:ext cx="10515600" cy="80490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METODOLOGI PENELITIAN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326" y="972211"/>
            <a:ext cx="10825258" cy="579105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id-ID" sz="1400" b="1" dirty="0" smtClean="0">
                <a:latin typeface="Times New Roman" pitchFamily="18" charset="0"/>
                <a:cs typeface="Times New Roman" pitchFamily="18" charset="0"/>
              </a:rPr>
              <a:t>Populasi </a:t>
            </a:r>
            <a:r>
              <a:rPr lang="id-ID" sz="1400" b="1" dirty="0">
                <a:latin typeface="Times New Roman" pitchFamily="18" charset="0"/>
                <a:cs typeface="Times New Roman" pitchFamily="18" charset="0"/>
              </a:rPr>
              <a:t>target: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Lulusan </a:t>
            </a: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S1 dan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lulusan </a:t>
            </a: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S2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Alumni/lulusan yang telah</a:t>
            </a:r>
            <a:r>
              <a:rPr lang="id-ID" altLang="en-US" sz="1400" dirty="0">
                <a:latin typeface="Times New Roman" pitchFamily="18" charset="0"/>
                <a:cs typeface="Times New Roman" pitchFamily="18" charset="0"/>
              </a:rPr>
              <a:t> 2 tahun </a:t>
            </a:r>
            <a:r>
              <a:rPr lang="id-ID" altLang="en-US" sz="1400" dirty="0" smtClean="0">
                <a:latin typeface="Times New Roman" pitchFamily="18" charset="0"/>
                <a:cs typeface="Times New Roman" pitchFamily="18" charset="0"/>
              </a:rPr>
              <a:t>lulus</a:t>
            </a:r>
            <a:endParaRPr lang="en-US" alt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id-ID" altLang="en-US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id-ID" sz="1400" b="1" dirty="0">
                <a:latin typeface="Times New Roman" pitchFamily="18" charset="0"/>
                <a:cs typeface="Times New Roman" pitchFamily="18" charset="0"/>
              </a:rPr>
              <a:t>Koleksi data: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Keseluruhan 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lulusan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Sensal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d-ID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Kuesioner Online sejak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tahun 2015</a:t>
            </a: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(lulusan </a:t>
            </a: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tahun 2013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id-ID" sz="1400" b="1" dirty="0" smtClean="0">
                <a:latin typeface="Times New Roman" pitchFamily="18" charset="0"/>
                <a:cs typeface="Times New Roman" pitchFamily="18" charset="0"/>
              </a:rPr>
              <a:t>Standarisasi</a:t>
            </a:r>
            <a:r>
              <a:rPr lang="id-ID" sz="1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Instrumen (Unitrace, Indotrace, UI, UEU)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Prosedur (reminder via telepon dan email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id-ID" sz="1400" b="1" dirty="0" smtClean="0">
                <a:latin typeface="Times New Roman" pitchFamily="18" charset="0"/>
                <a:cs typeface="Times New Roman" pitchFamily="18" charset="0"/>
              </a:rPr>
              <a:t>Waktu </a:t>
            </a:r>
            <a:r>
              <a:rPr lang="id-ID" sz="1400" b="1" dirty="0">
                <a:latin typeface="Times New Roman" pitchFamily="18" charset="0"/>
                <a:cs typeface="Times New Roman" pitchFamily="18" charset="0"/>
              </a:rPr>
              <a:t>studi: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Sesi ke-1 : 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Maret 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31 Mei 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(melakukan tracer study untuk lulusan S1)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Sesi ke-2 : 1 Agustus – 31 Oktober 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mengingatkan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alumni S1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melengkapi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kuesioner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tracer 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melakukan tracer study untuk lulusan S2,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menganalisa </a:t>
            </a: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data serta menyusun laporan akhir tracer study)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 descr="LOGO-UEU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52049" y="167310"/>
            <a:ext cx="2951884" cy="80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02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999" y="305588"/>
            <a:ext cx="10515600" cy="1325563"/>
          </a:xfrm>
        </p:spPr>
        <p:txBody>
          <a:bodyPr>
            <a:normAutofit/>
          </a:bodyPr>
          <a:lstStyle/>
          <a:p>
            <a:r>
              <a:rPr lang="id-ID" sz="3200" b="1" dirty="0" smtClean="0">
                <a:latin typeface="Times New Roman" pitchFamily="18" charset="0"/>
                <a:cs typeface="Times New Roman" pitchFamily="18" charset="0"/>
              </a:rPr>
              <a:t>ALUR KEGIATAN TRACER STUDY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821519" y="1825625"/>
            <a:ext cx="2000264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</a:rPr>
              <a:t>Pembuatan kuesioner yang berkolaborasi dengan unit terkait</a:t>
            </a:r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9"/>
          <p:cNvSpPr txBox="1">
            <a:spLocks/>
          </p:cNvSpPr>
          <p:nvPr/>
        </p:nvSpPr>
        <p:spPr>
          <a:xfrm>
            <a:off x="4250411" y="1825625"/>
            <a:ext cx="1643074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d-ID" sz="1600" smtClean="0">
                <a:solidFill>
                  <a:schemeClr val="tx1"/>
                </a:solidFill>
              </a:rPr>
              <a:t>Mengubah  kuesioner  manual menjadi online</a:t>
            </a:r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6" name="Content Placeholder 9"/>
          <p:cNvSpPr txBox="1">
            <a:spLocks/>
          </p:cNvSpPr>
          <p:nvPr/>
        </p:nvSpPr>
        <p:spPr>
          <a:xfrm>
            <a:off x="6322113" y="1825625"/>
            <a:ext cx="1643074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Pembuatan website</a:t>
            </a:r>
            <a:r>
              <a:rPr kumimoji="0" lang="id-ID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TS 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9"/>
          <p:cNvSpPr txBox="1">
            <a:spLocks/>
          </p:cNvSpPr>
          <p:nvPr/>
        </p:nvSpPr>
        <p:spPr>
          <a:xfrm>
            <a:off x="8608129" y="1825625"/>
            <a:ext cx="1643074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Pembuatan password/PIN</a:t>
            </a:r>
            <a:r>
              <a:rPr kumimoji="0" lang="id-ID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bagi  tiap lulusan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8608129" y="4183079"/>
            <a:ext cx="164307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Pengiriman email serentak kepada lulusan (email</a:t>
            </a:r>
            <a:r>
              <a:rPr kumimoji="0" lang="id-ID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blast)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9"/>
          <p:cNvSpPr txBox="1">
            <a:spLocks/>
          </p:cNvSpPr>
          <p:nvPr/>
        </p:nvSpPr>
        <p:spPr>
          <a:xfrm>
            <a:off x="5893485" y="4183079"/>
            <a:ext cx="221457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Pengolahan</a:t>
            </a:r>
            <a:r>
              <a:rPr kumimoji="0" lang="id-ID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 txBox="1">
            <a:spLocks/>
          </p:cNvSpPr>
          <p:nvPr/>
        </p:nvSpPr>
        <p:spPr>
          <a:xfrm>
            <a:off x="3893221" y="4183079"/>
            <a:ext cx="150019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Analisis data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1964395" y="4183079"/>
            <a:ext cx="150019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Laporan akhir</a:t>
            </a:r>
            <a:r>
              <a:rPr kumimoji="0" lang="id-ID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hasil</a:t>
            </a: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tracer study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1519" y="3040071"/>
            <a:ext cx="2000264" cy="5715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id-ID" sz="1600" dirty="0" smtClean="0"/>
              <a:t> Rujukan Dikti</a:t>
            </a:r>
          </a:p>
          <a:p>
            <a:pPr>
              <a:buFont typeface="Wingdings" pitchFamily="2" charset="2"/>
              <a:buChar char="Ø"/>
            </a:pPr>
            <a:r>
              <a:rPr lang="id-ID" sz="1600" dirty="0" smtClean="0"/>
              <a:t>Rujukan UI</a:t>
            </a:r>
            <a:endParaRPr lang="id-ID" sz="1600" dirty="0"/>
          </a:p>
        </p:txBody>
      </p:sp>
      <p:sp>
        <p:nvSpPr>
          <p:cNvPr id="13" name="Content Placeholder 9"/>
          <p:cNvSpPr txBox="1">
            <a:spLocks/>
          </p:cNvSpPr>
          <p:nvPr/>
        </p:nvSpPr>
        <p:spPr>
          <a:xfrm>
            <a:off x="4250411" y="3040071"/>
            <a:ext cx="1643074" cy="5715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Menggunakan</a:t>
            </a:r>
            <a:r>
              <a:rPr kumimoji="0" lang="id-ID" sz="16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QTAFI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9"/>
          <p:cNvSpPr txBox="1">
            <a:spLocks/>
          </p:cNvSpPr>
          <p:nvPr/>
        </p:nvSpPr>
        <p:spPr>
          <a:xfrm>
            <a:off x="8608129" y="5254625"/>
            <a:ext cx="1643074" cy="6429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id-ID" sz="1600" dirty="0" smtClean="0"/>
              <a:t>Reminder via telepon dan email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>
            <a:stCxn id="4" idx="3"/>
            <a:endCxn id="5" idx="1"/>
          </p:cNvCxnSpPr>
          <p:nvPr/>
        </p:nvCxnSpPr>
        <p:spPr>
          <a:xfrm>
            <a:off x="3821783" y="243284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3"/>
            <a:endCxn id="6" idx="1"/>
          </p:cNvCxnSpPr>
          <p:nvPr/>
        </p:nvCxnSpPr>
        <p:spPr>
          <a:xfrm>
            <a:off x="5893485" y="243284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3"/>
            <a:endCxn id="7" idx="1"/>
          </p:cNvCxnSpPr>
          <p:nvPr/>
        </p:nvCxnSpPr>
        <p:spPr>
          <a:xfrm>
            <a:off x="7965187" y="2432848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  <a:endCxn id="8" idx="0"/>
          </p:cNvCxnSpPr>
          <p:nvPr/>
        </p:nvCxnSpPr>
        <p:spPr>
          <a:xfrm rot="5400000">
            <a:off x="8858162" y="3611575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1"/>
            <a:endCxn id="9" idx="3"/>
          </p:cNvCxnSpPr>
          <p:nvPr/>
        </p:nvCxnSpPr>
        <p:spPr>
          <a:xfrm rot="10800000">
            <a:off x="8108063" y="4754583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1"/>
            <a:endCxn id="10" idx="3"/>
          </p:cNvCxnSpPr>
          <p:nvPr/>
        </p:nvCxnSpPr>
        <p:spPr>
          <a:xfrm rot="10800000">
            <a:off x="5393419" y="4754583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1"/>
            <a:endCxn id="11" idx="3"/>
          </p:cNvCxnSpPr>
          <p:nvPr/>
        </p:nvCxnSpPr>
        <p:spPr>
          <a:xfrm rot="10800000">
            <a:off x="3464593" y="4754583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9"/>
          <p:cNvSpPr txBox="1">
            <a:spLocks/>
          </p:cNvSpPr>
          <p:nvPr/>
        </p:nvSpPr>
        <p:spPr>
          <a:xfrm>
            <a:off x="6322113" y="3040071"/>
            <a:ext cx="1643074" cy="5715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Dilakukan oleh bagian</a:t>
            </a:r>
            <a:r>
              <a:rPr kumimoji="0" lang="id-ID" sz="16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IT UEU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ontent Placeholder 9"/>
          <p:cNvSpPr txBox="1">
            <a:spLocks/>
          </p:cNvSpPr>
          <p:nvPr/>
        </p:nvSpPr>
        <p:spPr>
          <a:xfrm>
            <a:off x="5893485" y="5326087"/>
            <a:ext cx="2214578" cy="6429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Transfer data dari QTAFI ke SPSS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Content Placeholder 9"/>
          <p:cNvSpPr txBox="1">
            <a:spLocks/>
          </p:cNvSpPr>
          <p:nvPr/>
        </p:nvSpPr>
        <p:spPr>
          <a:xfrm>
            <a:off x="3893221" y="5326087"/>
            <a:ext cx="1500198" cy="6429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Menggunakan SPSS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" name="Picture 24" descr="LOGO-UEU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75261" y="280166"/>
            <a:ext cx="2951884" cy="80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02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623" y="255943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MEKANISME MENGHUBUNGI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LULUSAN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297" t="36132" r="11377" b="21875"/>
          <a:stretch>
            <a:fillRect/>
          </a:stretch>
        </p:blipFill>
        <p:spPr bwMode="auto">
          <a:xfrm>
            <a:off x="1460311" y="1581506"/>
            <a:ext cx="8948267" cy="475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LOGO-UEU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21885" y="246182"/>
            <a:ext cx="2951884" cy="80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9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d-ID" sz="3200" b="1" dirty="0">
                <a:latin typeface="Times New Roman" pitchFamily="18" charset="0"/>
                <a:cs typeface="Times New Roman" pitchFamily="18" charset="0"/>
              </a:rPr>
              <a:t>LINK TRACER STUDY PADA WEBSITE </a:t>
            </a:r>
            <a:r>
              <a:rPr lang="id-ID" sz="3200" b="1" dirty="0" smtClean="0">
                <a:latin typeface="Times New Roman" pitchFamily="18" charset="0"/>
                <a:cs typeface="Times New Roman" pitchFamily="18" charset="0"/>
              </a:rPr>
              <a:t>UEU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19" y="1210534"/>
            <a:ext cx="4141641" cy="5050536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41" y="1210534"/>
            <a:ext cx="4632047" cy="5050536"/>
          </a:xfrm>
        </p:spPr>
      </p:pic>
    </p:spTree>
    <p:extLst>
      <p:ext uri="{BB962C8B-B14F-4D97-AF65-F5344CB8AC3E}">
        <p14:creationId xmlns:p14="http://schemas.microsoft.com/office/powerpoint/2010/main" val="143177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78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d-ID" sz="3200" b="1" cap="all" dirty="0">
                <a:latin typeface="Times New Roman" pitchFamily="18" charset="0"/>
                <a:cs typeface="Times New Roman" pitchFamily="18" charset="0"/>
              </a:rPr>
              <a:t>Akses laman kuesioner TS-UEU </a:t>
            </a:r>
            <a:r>
              <a:rPr lang="id-ID" sz="2800" b="1" cap="all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d-ID" sz="2800" b="1" cap="all" dirty="0">
                <a:latin typeface="Times New Roman" pitchFamily="18" charset="0"/>
                <a:cs typeface="Times New Roman" pitchFamily="18" charset="0"/>
              </a:rPr>
            </a:b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36" y="826554"/>
            <a:ext cx="6142126" cy="5788655"/>
          </a:xfrm>
        </p:spPr>
      </p:pic>
    </p:spTree>
    <p:extLst>
      <p:ext uri="{BB962C8B-B14F-4D97-AF65-F5344CB8AC3E}">
        <p14:creationId xmlns:p14="http://schemas.microsoft.com/office/powerpoint/2010/main" val="236459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66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>FORMAT KUESIONER TS-UEU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94" y="1024895"/>
            <a:ext cx="4754395" cy="5669332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161" y="920441"/>
            <a:ext cx="4336492" cy="577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4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1605</TotalTime>
  <Words>1629</Words>
  <Application>Microsoft Office PowerPoint</Application>
  <PresentationFormat>Widescreen</PresentationFormat>
  <Paragraphs>200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Bernard MT Condensed</vt:lpstr>
      <vt:lpstr>Calibri</vt:lpstr>
      <vt:lpstr>Times New Roman</vt:lpstr>
      <vt:lpstr>Trebuchet MS</vt:lpstr>
      <vt:lpstr>Tw Cen MT</vt:lpstr>
      <vt:lpstr>Wingdings</vt:lpstr>
      <vt:lpstr>Wingdings 2</vt:lpstr>
      <vt:lpstr>Circuit</vt:lpstr>
      <vt:lpstr>HASIL TRACER STUDY LULUSAN TAHUN 2015 UNIVERSITAS ESA UNGGUL (TS-UEU) 2017</vt:lpstr>
      <vt:lpstr>PENDAHULUAN</vt:lpstr>
      <vt:lpstr>PENDAHULUAN</vt:lpstr>
      <vt:lpstr>METODOLOGI PENELITIAN</vt:lpstr>
      <vt:lpstr>ALUR KEGIATAN TRACER STUDY</vt:lpstr>
      <vt:lpstr>MEKANISME MENGHUBUNGI LULUSAN</vt:lpstr>
      <vt:lpstr>LINK TRACER STUDY PADA WEBSITE UEU</vt:lpstr>
      <vt:lpstr>Akses laman kuesioner TS-UEU  </vt:lpstr>
      <vt:lpstr>FORMAT KUESIONER TS-UEU</vt:lpstr>
      <vt:lpstr>EMAIL KEPADA LULUSAN</vt:lpstr>
      <vt:lpstr>DOKUMENTASI KEGIATAN TRACER STUDY</vt:lpstr>
      <vt:lpstr>DOKUMENTASI ACARA SOSIALISASI TRACER STUDY</vt:lpstr>
      <vt:lpstr>HASIL TS-UEU 2017 UNTUK LULUSAN TAHUN 2015</vt:lpstr>
      <vt:lpstr>  STATISTIK RESPONS</vt:lpstr>
      <vt:lpstr>BESAR PENEKANAN ASPEK-ASPEK PEMBELAJARAN DI PROGRAM STUDI</vt:lpstr>
      <vt:lpstr>KESEDIAAN DITEMPATKAN DI DAERAH TERPENCIL</vt:lpstr>
      <vt:lpstr>   Waktu Mencari Pekerjaan</vt:lpstr>
      <vt:lpstr>Alasan tidak mencari pekerjaan</vt:lpstr>
      <vt:lpstr>Cara Mencari Pekerjaan</vt:lpstr>
      <vt:lpstr>PowerPoint Presentation</vt:lpstr>
      <vt:lpstr>PowerPoint Presentation</vt:lpstr>
      <vt:lpstr>PowerPoint Presentation</vt:lpstr>
      <vt:lpstr>Status Bekerja</vt:lpstr>
      <vt:lpstr>SITUASI SAAT INI</vt:lpstr>
      <vt:lpstr>Keaktifan Mencari Pekerjaan BAGI LULUSAN YANG TIDAK BEKERJA</vt:lpstr>
      <vt:lpstr>Jenis PERUSAHAAN TEMPAT LULUSAN BEKERJA</vt:lpstr>
      <vt:lpstr>PENDAPATAN LULUSAN</vt:lpstr>
      <vt:lpstr>Keeratan pekerjaan dengan program studi</vt:lpstr>
      <vt:lpstr>Keselarasan vertikal</vt:lpstr>
      <vt:lpstr>Kompetensi yang dikuasai LULUSAN </vt:lpstr>
      <vt:lpstr>Kontribusi perguruan tinggi terhadap kompetensi LULUSaN</vt:lpstr>
      <vt:lpstr>Kepuasan lulusan</vt:lpstr>
      <vt:lpstr>ALASAN LULUSAN TIDAK PUAS</vt:lpstr>
      <vt:lpstr>HASIL TS-UEU 2017 UNTUK pengguna LULUSAN TAHUN 2015</vt:lpstr>
      <vt:lpstr>Rata-rata kompetensi lulusan menurut pengguna alumni</vt:lpstr>
      <vt:lpstr>Rata-rata kemampuan kerja lulusan ueu</vt:lpstr>
      <vt:lpstr>Posisi tertinggi lulusan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BKPK</cp:lastModifiedBy>
  <cp:revision>171</cp:revision>
  <cp:lastPrinted>2017-11-10T10:36:41Z</cp:lastPrinted>
  <dcterms:created xsi:type="dcterms:W3CDTF">2017-10-30T07:46:47Z</dcterms:created>
  <dcterms:modified xsi:type="dcterms:W3CDTF">2017-11-10T10:40:40Z</dcterms:modified>
</cp:coreProperties>
</file>